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23"/>
      <p:bold r:id="rId24"/>
      <p:italic r:id="rId25"/>
      <p:boldItalic r:id="rId26"/>
    </p:embeddedFont>
    <p:embeddedFont>
      <p:font typeface="Impact" panose="020B0806030902050204" pitchFamily="3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39244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f023c1a15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f023c1a15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4388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b4022494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b4022494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4492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b40224947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b40224947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5100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b4022494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b4022494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759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b40224947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b40224947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5147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b40224947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b40224947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6554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b40224947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7b40224947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8840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b40224947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7b40224947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835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7b40224947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7b40224947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5903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7b40224947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7b40224947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55883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b40224947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b40224947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076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d7da5c2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d7da5c2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780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7b40224947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7b40224947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7632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b4022494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b4022494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0026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b4022494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b4022494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209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b4022494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b4022494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7443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b40224947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b40224947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716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b4022494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b4022494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8150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b4022494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b4022494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289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b4022494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b40224947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281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0"/>
            <a:ext cx="9144000" cy="3851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516886"/>
            <a:ext cx="8077200" cy="12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00"/>
              <a:buFont typeface="Corbel"/>
              <a:buNone/>
              <a:defRPr sz="4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85800" y="1371600"/>
            <a:ext cx="80772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4570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SzPts val="252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457200" y="4857749"/>
            <a:ext cx="21336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2640596" y="4857749"/>
            <a:ext cx="55077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204396" y="4857749"/>
            <a:ext cx="7338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0" y="3846250"/>
            <a:ext cx="9144000" cy="34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9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 rot="5400000">
            <a:off x="2837400" y="-1048807"/>
            <a:ext cx="34692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20040" algn="l">
              <a:spcBef>
                <a:spcPts val="0"/>
              </a:spcBef>
              <a:spcAft>
                <a:spcPts val="0"/>
              </a:spcAft>
              <a:buSzPts val="1440"/>
              <a:buChar char="◼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457200" y="4857749"/>
            <a:ext cx="21336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2640596" y="4857749"/>
            <a:ext cx="55077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204396" y="4857749"/>
            <a:ext cx="7338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texto verticais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/>
          <p:nvPr/>
        </p:nvSpPr>
        <p:spPr>
          <a:xfrm>
            <a:off x="6598920" y="0"/>
            <a:ext cx="456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2"/>
          <p:cNvSpPr/>
          <p:nvPr/>
        </p:nvSpPr>
        <p:spPr>
          <a:xfrm>
            <a:off x="6647687" y="0"/>
            <a:ext cx="25146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 rot="5400000">
            <a:off x="5539950" y="1447830"/>
            <a:ext cx="43887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 rot="5400000">
            <a:off x="1272750" y="-586950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20040" algn="l">
              <a:spcBef>
                <a:spcPts val="0"/>
              </a:spcBef>
              <a:spcAft>
                <a:spcPts val="0"/>
              </a:spcAft>
              <a:buSzPts val="1440"/>
              <a:buChar char="◼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457200" y="4857749"/>
            <a:ext cx="21336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2640597" y="4783094"/>
            <a:ext cx="383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8204396" y="4857749"/>
            <a:ext cx="7338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abela" type="tbl">
  <p:cSld name="TAB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>
            <a:spLocks noGrp="1"/>
          </p:cNvSpPr>
          <p:nvPr>
            <p:ph type="tbl" idx="2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11658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331393"/>
            <a:ext cx="8229600" cy="3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20040" algn="l">
              <a:spcBef>
                <a:spcPts val="0"/>
              </a:spcBef>
              <a:spcAft>
                <a:spcPts val="0"/>
              </a:spcAft>
              <a:buSzPts val="1440"/>
              <a:buChar char="◼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4857749"/>
            <a:ext cx="21336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2640596" y="4857749"/>
            <a:ext cx="55077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204396" y="4857749"/>
            <a:ext cx="7338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167838" y="114300"/>
            <a:ext cx="25236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45700" rIns="4570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rbel"/>
              <a:buNone/>
              <a:defRPr sz="2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3019377" y="1307350"/>
            <a:ext cx="5920500" cy="3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91160" algn="l">
              <a:spcBef>
                <a:spcPts val="0"/>
              </a:spcBef>
              <a:spcAft>
                <a:spcPts val="0"/>
              </a:spcAft>
              <a:buSzPts val="2560"/>
              <a:buChar char="◼"/>
              <a:defRPr sz="3200"/>
            </a:lvl1pPr>
            <a:lvl2pPr marL="914400" lvl="1" indent="-388619" algn="l">
              <a:spcBef>
                <a:spcPts val="560"/>
              </a:spcBef>
              <a:spcAft>
                <a:spcPts val="0"/>
              </a:spcAft>
              <a:buSzPts val="2520"/>
              <a:buChar char="▪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🢝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167838" y="1297513"/>
            <a:ext cx="2469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4857749"/>
            <a:ext cx="21336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2640596" y="4857749"/>
            <a:ext cx="55077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204396" y="4857749"/>
            <a:ext cx="7338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2855737" y="0"/>
            <a:ext cx="45600" cy="109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2855737" y="0"/>
            <a:ext cx="45600" cy="109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64592" y="116586"/>
            <a:ext cx="25251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45700" rIns="4570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rbel"/>
              <a:buNone/>
              <a:defRPr sz="2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>
            <a:spLocks noGrp="1"/>
          </p:cNvSpPr>
          <p:nvPr>
            <p:ph type="pic" idx="2"/>
          </p:nvPr>
        </p:nvSpPr>
        <p:spPr>
          <a:xfrm>
            <a:off x="2903805" y="1113606"/>
            <a:ext cx="6247500" cy="4029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54850" tIns="91425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64592" y="1296162"/>
            <a:ext cx="2469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164592" y="877824"/>
            <a:ext cx="2523600" cy="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2855737" y="0"/>
            <a:ext cx="4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2855737" y="0"/>
            <a:ext cx="4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3035808" y="877824"/>
            <a:ext cx="5193900" cy="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ABAB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339328" y="877824"/>
            <a:ext cx="733800" cy="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beçalho da Seção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0" y="1"/>
            <a:ext cx="9144000" cy="1951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0" y="1951890"/>
            <a:ext cx="9144000" cy="34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749808" y="89154"/>
            <a:ext cx="8013300" cy="12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00"/>
              <a:buFont typeface="Corbel"/>
              <a:buNone/>
              <a:defRPr sz="47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740664" y="1371600"/>
            <a:ext cx="80223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0" rIns="4570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457200" y="4857749"/>
            <a:ext cx="21336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2640596" y="4857749"/>
            <a:ext cx="55077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204396" y="4857749"/>
            <a:ext cx="7338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9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457200" y="1330452"/>
            <a:ext cx="4038600" cy="3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370840" algn="l">
              <a:spcBef>
                <a:spcPts val="0"/>
              </a:spcBef>
              <a:spcAft>
                <a:spcPts val="0"/>
              </a:spcAft>
              <a:buSzPts val="2240"/>
              <a:buChar char="◼"/>
              <a:defRPr sz="2800"/>
            </a:lvl1pPr>
            <a:lvl2pPr marL="914400" lvl="1" indent="-365760" algn="l">
              <a:spcBef>
                <a:spcPts val="480"/>
              </a:spcBef>
              <a:spcAft>
                <a:spcPts val="0"/>
              </a:spcAft>
              <a:buSzPts val="216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2"/>
          </p:nvPr>
        </p:nvSpPr>
        <p:spPr>
          <a:xfrm>
            <a:off x="4648200" y="1330452"/>
            <a:ext cx="4038600" cy="3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70840" algn="l">
              <a:spcBef>
                <a:spcPts val="0"/>
              </a:spcBef>
              <a:spcAft>
                <a:spcPts val="0"/>
              </a:spcAft>
              <a:buSzPts val="2240"/>
              <a:buChar char="◼"/>
              <a:defRPr sz="2800"/>
            </a:lvl1pPr>
            <a:lvl2pPr marL="914400" lvl="1" indent="-365760" algn="l">
              <a:spcBef>
                <a:spcPts val="480"/>
              </a:spcBef>
              <a:spcAft>
                <a:spcPts val="0"/>
              </a:spcAft>
              <a:buSzPts val="216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457200" y="4857749"/>
            <a:ext cx="21336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2640596" y="4857749"/>
            <a:ext cx="55077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8204396" y="4857749"/>
            <a:ext cx="7338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9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457200" y="1274240"/>
            <a:ext cx="40401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40"/>
              <a:buNone/>
              <a:defRPr sz="2300" b="1" cap="none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2"/>
          </p:nvPr>
        </p:nvSpPr>
        <p:spPr>
          <a:xfrm>
            <a:off x="457200" y="1837134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50520" algn="l">
              <a:spcBef>
                <a:spcPts val="0"/>
              </a:spcBef>
              <a:spcAft>
                <a:spcPts val="0"/>
              </a:spcAft>
              <a:buSzPts val="1920"/>
              <a:buChar char="◼"/>
              <a:defRPr sz="24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3"/>
          </p:nvPr>
        </p:nvSpPr>
        <p:spPr>
          <a:xfrm>
            <a:off x="4645025" y="1274240"/>
            <a:ext cx="40419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40"/>
              <a:buNone/>
              <a:defRPr sz="2300" b="1" cap="none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4"/>
          </p:nvPr>
        </p:nvSpPr>
        <p:spPr>
          <a:xfrm>
            <a:off x="4645025" y="1837134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lvl="0" indent="-350520" algn="l">
              <a:spcBef>
                <a:spcPts val="0"/>
              </a:spcBef>
              <a:spcAft>
                <a:spcPts val="0"/>
              </a:spcAft>
              <a:buSzPts val="1920"/>
              <a:buChar char="◼"/>
              <a:defRPr sz="24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457200" y="4857749"/>
            <a:ext cx="21336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2640596" y="4857749"/>
            <a:ext cx="55077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8204396" y="4857749"/>
            <a:ext cx="7338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9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457200" y="4857749"/>
            <a:ext cx="21336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2640596" y="4857749"/>
            <a:ext cx="55077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8204396" y="4857749"/>
            <a:ext cx="7338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457200" y="4857749"/>
            <a:ext cx="21336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2640596" y="4857749"/>
            <a:ext cx="55077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204396" y="4857749"/>
            <a:ext cx="7338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076921"/>
            <a:ext cx="9144000" cy="34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9144000" cy="1075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9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  <a:defRPr sz="45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57200" y="1331393"/>
            <a:ext cx="8229600" cy="3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50" tIns="91425" rIns="91425" bIns="45700" anchor="t" anchorCtr="0">
            <a:normAutofit/>
          </a:bodyPr>
          <a:lstStyle>
            <a:lvl1pPr marL="457200" marR="0" lvl="0" indent="-391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457200" y="4857749"/>
            <a:ext cx="21336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4570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2640596" y="4857749"/>
            <a:ext cx="55077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204396" y="4857749"/>
            <a:ext cx="7338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75" y="12"/>
            <a:ext cx="2387725" cy="106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127950" y="1562250"/>
            <a:ext cx="3687300" cy="2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</a:rPr>
              <a:t>A</a:t>
            </a:r>
            <a:r>
              <a:rPr lang="pt-BR" sz="2800" b="1">
                <a:solidFill>
                  <a:schemeClr val="dk1"/>
                </a:solidFill>
              </a:rPr>
              <a:t>valiação da percepção </a:t>
            </a:r>
            <a:endParaRPr sz="28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</a:rPr>
              <a:t>da aprendizagem </a:t>
            </a:r>
            <a:endParaRPr sz="28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>
                <a:solidFill>
                  <a:schemeClr val="dk1"/>
                </a:solidFill>
              </a:rPr>
              <a:t>durante a pandemia</a:t>
            </a:r>
            <a:endParaRPr sz="6300" b="1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2910850" y="32200"/>
            <a:ext cx="6233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DIREGRAD / PROGRAD - DIRAV</a:t>
            </a:r>
            <a:endParaRPr sz="2400" b="1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0925" y="1693925"/>
            <a:ext cx="5023949" cy="3094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75" y="12"/>
            <a:ext cx="2387725" cy="106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3"/>
          <p:cNvSpPr txBox="1"/>
          <p:nvPr/>
        </p:nvSpPr>
        <p:spPr>
          <a:xfrm>
            <a:off x="2887400" y="0"/>
            <a:ext cx="62649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Dispensa de Frequência</a:t>
            </a:r>
            <a:endParaRPr sz="45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216750" y="2006550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Docentes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4878500" y="3631538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Estudantes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90" name="Google Shape;190;p23" descr="Gráfico de respostas do Formulários Google. Título da pergunta: 10. A dispensa de frequência nas disciplinas prejudicou a aprendizagem?. Número de respostas: 908 resposta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692950"/>
            <a:ext cx="5454375" cy="229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5963" y="1109673"/>
            <a:ext cx="4818037" cy="251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75" y="12"/>
            <a:ext cx="2387725" cy="106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4"/>
          <p:cNvSpPr txBox="1"/>
          <p:nvPr/>
        </p:nvSpPr>
        <p:spPr>
          <a:xfrm>
            <a:off x="2887400" y="0"/>
            <a:ext cx="62649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Facilitou-se a aprovação</a:t>
            </a:r>
            <a:endParaRPr sz="45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8" name="Google Shape;198;p24"/>
          <p:cNvSpPr txBox="1"/>
          <p:nvPr/>
        </p:nvSpPr>
        <p:spPr>
          <a:xfrm>
            <a:off x="245000" y="2402200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Docentes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4878500" y="3631538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Estudantes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00" name="Google Shape;200;p24" descr="Gráfico de respostas do Formulários Google. Título da pergunta: 12. Pela sua experiência as disciplinas ofertadas na modalidade remota facilitaram a aprovação?. Número de respostas: 908 resposta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07250"/>
            <a:ext cx="5242425" cy="230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3425" y="1081100"/>
            <a:ext cx="4650575" cy="247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75" y="12"/>
            <a:ext cx="2387725" cy="106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5"/>
          <p:cNvSpPr txBox="1"/>
          <p:nvPr/>
        </p:nvSpPr>
        <p:spPr>
          <a:xfrm>
            <a:off x="2887400" y="0"/>
            <a:ext cx="62649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aprovação x aprendizagem</a:t>
            </a:r>
            <a:endParaRPr sz="43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8" name="Google Shape;208;p25"/>
          <p:cNvSpPr txBox="1"/>
          <p:nvPr/>
        </p:nvSpPr>
        <p:spPr>
          <a:xfrm>
            <a:off x="0" y="1257650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Docentes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09" name="Google Shape;209;p25" descr="Gráfico de respostas do Formulários Google. Título da pergunta: 13. Caso tenha concordado com a questão anterior, esta facilidade de aprovação está diretamente relacionada com a diminuição da aprendizagem?. Número de respostas: 908 resposta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750" y="1719350"/>
            <a:ext cx="7528028" cy="34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75" y="12"/>
            <a:ext cx="2387725" cy="106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6"/>
          <p:cNvSpPr txBox="1"/>
          <p:nvPr/>
        </p:nvSpPr>
        <p:spPr>
          <a:xfrm>
            <a:off x="2887400" y="0"/>
            <a:ext cx="62649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Avaliação</a:t>
            </a:r>
            <a:endParaRPr sz="43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409775" y="2265500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Docentes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17" name="Google Shape;217;p26" descr="Gráfico de respostas do Formulários Google. Título da pergunta: 14. De uma forma geral, você percebeu que na modalidade remota o critério de avaliação:. Número de respostas: 908 resposta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71750"/>
            <a:ext cx="5572125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2700" y="1137675"/>
            <a:ext cx="4096036" cy="25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6"/>
          <p:cNvSpPr txBox="1"/>
          <p:nvPr/>
        </p:nvSpPr>
        <p:spPr>
          <a:xfrm>
            <a:off x="5154813" y="3802675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Estudantes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75" y="12"/>
            <a:ext cx="2387725" cy="106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7"/>
          <p:cNvSpPr txBox="1"/>
          <p:nvPr/>
        </p:nvSpPr>
        <p:spPr>
          <a:xfrm>
            <a:off x="2887400" y="0"/>
            <a:ext cx="62649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Fatores positivos</a:t>
            </a:r>
            <a:endParaRPr sz="43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6" name="Google Shape;226;p27"/>
          <p:cNvSpPr txBox="1"/>
          <p:nvPr/>
        </p:nvSpPr>
        <p:spPr>
          <a:xfrm>
            <a:off x="439138" y="1813325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Docentes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7" name="Google Shape;227;p27"/>
          <p:cNvSpPr txBox="1"/>
          <p:nvPr/>
        </p:nvSpPr>
        <p:spPr>
          <a:xfrm>
            <a:off x="5154813" y="3802675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Estudantes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28" name="Google Shape;228;p27" descr="Gráfico de respostas do Formulários Google. Título da pergunta: 7. Quais fatores se destacam de forma POSITIVA no período de ensino remoto:. Número de respostas: 908 resposta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275025"/>
            <a:ext cx="5718067" cy="27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7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0950" y="1064900"/>
            <a:ext cx="4833051" cy="2550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75" y="12"/>
            <a:ext cx="2387725" cy="106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8"/>
          <p:cNvSpPr txBox="1"/>
          <p:nvPr/>
        </p:nvSpPr>
        <p:spPr>
          <a:xfrm>
            <a:off x="2887400" y="0"/>
            <a:ext cx="62649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Ambiente Virtual</a:t>
            </a:r>
            <a:endParaRPr sz="43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6" name="Google Shape;236;p28"/>
          <p:cNvSpPr txBox="1"/>
          <p:nvPr/>
        </p:nvSpPr>
        <p:spPr>
          <a:xfrm>
            <a:off x="439138" y="1813325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Docentes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7" name="Google Shape;237;p28"/>
          <p:cNvSpPr txBox="1"/>
          <p:nvPr/>
        </p:nvSpPr>
        <p:spPr>
          <a:xfrm>
            <a:off x="5154813" y="3802675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Estudantes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38" name="Google Shape;238;p28" descr="Gráfico de respostas do Formulários Google. Título da pergunta: 16. Qual ambiente virtual foi utilizado na(s) disciplina(s)?. Número de respostas: 908 resposta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40225"/>
            <a:ext cx="4849025" cy="230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8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1550" y="1079225"/>
            <a:ext cx="4220751" cy="26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75" y="12"/>
            <a:ext cx="2387725" cy="106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9"/>
          <p:cNvSpPr txBox="1"/>
          <p:nvPr/>
        </p:nvSpPr>
        <p:spPr>
          <a:xfrm>
            <a:off x="2887400" y="0"/>
            <a:ext cx="62649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Ambiente Virtual</a:t>
            </a:r>
            <a:endParaRPr sz="43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6" name="Google Shape;246;p29"/>
          <p:cNvSpPr txBox="1"/>
          <p:nvPr/>
        </p:nvSpPr>
        <p:spPr>
          <a:xfrm>
            <a:off x="439138" y="1813325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Docentes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7" name="Google Shape;247;p29"/>
          <p:cNvSpPr txBox="1"/>
          <p:nvPr/>
        </p:nvSpPr>
        <p:spPr>
          <a:xfrm>
            <a:off x="5154813" y="3802675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Estudantes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48" name="Google Shape;248;p29" descr="Gráfico de respostas do Formulários Google. Título da pergunta: 17. Como você classifica o ambiente virtual (Moodle, Classroom, etc) utilizado nas aulas?. Número de respostas: 908 resposta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694959"/>
            <a:ext cx="5154826" cy="2448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9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3985" y="1126350"/>
            <a:ext cx="4328316" cy="26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75" y="12"/>
            <a:ext cx="2387725" cy="106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0"/>
          <p:cNvSpPr txBox="1"/>
          <p:nvPr/>
        </p:nvSpPr>
        <p:spPr>
          <a:xfrm>
            <a:off x="2887400" y="0"/>
            <a:ext cx="62649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Ambiente Virtual</a:t>
            </a:r>
            <a:endParaRPr sz="43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6" name="Google Shape;256;p30"/>
          <p:cNvSpPr txBox="1"/>
          <p:nvPr/>
        </p:nvSpPr>
        <p:spPr>
          <a:xfrm>
            <a:off x="439138" y="1813325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Docentes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7" name="Google Shape;257;p30"/>
          <p:cNvSpPr txBox="1"/>
          <p:nvPr/>
        </p:nvSpPr>
        <p:spPr>
          <a:xfrm>
            <a:off x="5154813" y="3802675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Estudantes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58" name="Google Shape;258;p30" descr="Gráfico de respostas do Formulários Google. Título da pergunta: 18. Quanto à atividade: AULA SÍNCRONA (aulas ministradas com a presença, no mesmo horário, do professor e do aluno em uma videoconferência) você considera que elas atenderam adequadamente a sua finalidade na modalidade remota:. Número de respostas: 908 resposta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71750"/>
            <a:ext cx="5675638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064900"/>
            <a:ext cx="4580300" cy="276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75" y="12"/>
            <a:ext cx="2387725" cy="106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1"/>
          <p:cNvSpPr txBox="1"/>
          <p:nvPr/>
        </p:nvSpPr>
        <p:spPr>
          <a:xfrm>
            <a:off x="2887400" y="0"/>
            <a:ext cx="62649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Ambiente Virtual</a:t>
            </a:r>
            <a:endParaRPr sz="43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6" name="Google Shape;266;p31"/>
          <p:cNvSpPr txBox="1"/>
          <p:nvPr/>
        </p:nvSpPr>
        <p:spPr>
          <a:xfrm>
            <a:off x="439138" y="1813325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Docentes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7" name="Google Shape;267;p31"/>
          <p:cNvSpPr txBox="1"/>
          <p:nvPr/>
        </p:nvSpPr>
        <p:spPr>
          <a:xfrm>
            <a:off x="5154813" y="3802675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Estudantes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68" name="Google Shape;268;p31" descr="Gráfico de respostas do Formulários Google. Título da pergunta: 19. Quanto à quantidade adotada de aulas síncronas, para a maioria das disciplinas, esta pode ser considerada:. Número de respostas: 908 resposta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388050"/>
            <a:ext cx="6056424" cy="274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41535" y="1064900"/>
            <a:ext cx="4631365" cy="273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75" y="12"/>
            <a:ext cx="2387725" cy="106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2"/>
          <p:cNvSpPr txBox="1"/>
          <p:nvPr/>
        </p:nvSpPr>
        <p:spPr>
          <a:xfrm>
            <a:off x="2887400" y="0"/>
            <a:ext cx="62649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Ambiente Virtual</a:t>
            </a:r>
            <a:endParaRPr sz="43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6" name="Google Shape;276;p32"/>
          <p:cNvSpPr txBox="1"/>
          <p:nvPr/>
        </p:nvSpPr>
        <p:spPr>
          <a:xfrm>
            <a:off x="439138" y="1813325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Docentes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7" name="Google Shape;277;p32"/>
          <p:cNvSpPr txBox="1"/>
          <p:nvPr/>
        </p:nvSpPr>
        <p:spPr>
          <a:xfrm>
            <a:off x="5154813" y="3802675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Estudantes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78" name="Google Shape;278;p32" descr="Gráfico de respostas do Formulários Google. Título da pergunta: 20. Quanto à atividade: AVALIAÇÃO utilizada nas disciplinas ministradas na modalidade remota você considera:. Número de respostas: 908 resposta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71750"/>
            <a:ext cx="5650994" cy="25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1825" y="1089063"/>
            <a:ext cx="4682175" cy="247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75" y="12"/>
            <a:ext cx="2387725" cy="106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2887400" y="0"/>
            <a:ext cx="62649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Participação</a:t>
            </a:r>
            <a:endParaRPr sz="45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9" name="Google Shape;109;p15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450" y="1397613"/>
            <a:ext cx="41910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6050" y="1340475"/>
            <a:ext cx="4286250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381525" y="4239150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Docentes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5073275" y="4239150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Estudantes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75" y="12"/>
            <a:ext cx="2387725" cy="106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3"/>
          <p:cNvSpPr txBox="1"/>
          <p:nvPr/>
        </p:nvSpPr>
        <p:spPr>
          <a:xfrm>
            <a:off x="2887400" y="0"/>
            <a:ext cx="62649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Ambiente Virtual</a:t>
            </a:r>
            <a:endParaRPr sz="43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6" name="Google Shape;286;p33"/>
          <p:cNvSpPr txBox="1"/>
          <p:nvPr/>
        </p:nvSpPr>
        <p:spPr>
          <a:xfrm>
            <a:off x="439138" y="1813325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Docentes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7" name="Google Shape;287;p33"/>
          <p:cNvSpPr txBox="1"/>
          <p:nvPr/>
        </p:nvSpPr>
        <p:spPr>
          <a:xfrm>
            <a:off x="5154813" y="3802675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Estudantes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88" name="Google Shape;288;p33" descr="Gráfico de respostas do Formulários Google. Título da pergunta: 22. Quanto à SUBSTITUIÇÃO DE ATIVIDADES PRÁTICAS - utilizada nas disciplinas ministradas na modalidade remota você considera:. Número de respostas: 908 resposta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26100"/>
            <a:ext cx="5089699" cy="230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4158" y="1064900"/>
            <a:ext cx="4938141" cy="252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75" y="12"/>
            <a:ext cx="2387725" cy="106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2887400" y="0"/>
            <a:ext cx="62649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estresse</a:t>
            </a:r>
            <a:endParaRPr sz="45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117825" y="2340900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Docentes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4864350" y="3371763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Estudantes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21" name="Google Shape;121;p16" descr="Gráfico de respostas do Formulários Google. Título da pergunta: 1. Estou enfrentando o período de isolamento social, imposto pela pandemia:. Número de respostas: 908 resposta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674198"/>
            <a:ext cx="5893665" cy="24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7175" y="1064900"/>
            <a:ext cx="5105124" cy="215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75" y="12"/>
            <a:ext cx="2387725" cy="106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/>
        </p:nvSpPr>
        <p:spPr>
          <a:xfrm>
            <a:off x="2887400" y="0"/>
            <a:ext cx="62649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aumento do estresse</a:t>
            </a:r>
            <a:endParaRPr sz="45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329775" y="2208975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Docentes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4864350" y="3710888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Estudantes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31" name="Google Shape;131;p17" descr="Gráfico de respostas do Formulários Google. Título da pergunta: 2. Como a modalidade de ensino remoto, neste momento de pandemia, ajuda a lidar com a carga de estresse:. Número de respostas: 908 resposta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670677"/>
            <a:ext cx="5505126" cy="249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4373" y="1168128"/>
            <a:ext cx="4831750" cy="2325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75" y="12"/>
            <a:ext cx="2387725" cy="106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/>
        </p:nvSpPr>
        <p:spPr>
          <a:xfrm>
            <a:off x="2887400" y="0"/>
            <a:ext cx="62649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Sobrecarga</a:t>
            </a:r>
            <a:endParaRPr sz="45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216750" y="2430475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Docentes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4864350" y="3710888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Estudantes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41" name="Google Shape;141;p18" descr="Gráfico de respostas do Formulários Google. Título da pergunta: 4. A modalidade de ensino remoto impõe uma sobrecarga emocional e de atividades de trabalho/acadêmicas em comparação com a modalidade de ensino presencial.. Número de respostas: 908 resposta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771138"/>
            <a:ext cx="5187887" cy="234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6975" y="1073450"/>
            <a:ext cx="4638376" cy="218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75" y="12"/>
            <a:ext cx="2387725" cy="106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/>
          <p:nvPr/>
        </p:nvSpPr>
        <p:spPr>
          <a:xfrm>
            <a:off x="2887400" y="0"/>
            <a:ext cx="62649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Dificuldades</a:t>
            </a:r>
            <a:endParaRPr sz="45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174375" y="1907650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Docentes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4864350" y="3710888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Estudantes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51" name="Google Shape;151;p19" descr="Gráfico de respostas do Formulários Google. Título da pergunta: 3. Qual destas dificuldades externas, comuns neste período de pandemia da COVID-19, mais prejudicou?. Número de respostas: 908 resposta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369350"/>
            <a:ext cx="5468590" cy="277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75" y="12"/>
            <a:ext cx="2387725" cy="106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 txBox="1"/>
          <p:nvPr/>
        </p:nvSpPr>
        <p:spPr>
          <a:xfrm>
            <a:off x="2887400" y="0"/>
            <a:ext cx="62649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Fatores Negativos</a:t>
            </a:r>
            <a:endParaRPr sz="45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216750" y="2006550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Docentes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4850225" y="3136963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Estudantes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60" name="Google Shape;160;p20" descr="Gráfico de respostas do Formulários Google. Título da pergunta: 8. Quais fatores se destacam de forma NEGATIVA no período de ensino remoto:. Número de respostas: 908 resposta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331526"/>
            <a:ext cx="5500126" cy="275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6900" y="1195025"/>
            <a:ext cx="5615400" cy="194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75" y="12"/>
            <a:ext cx="2387725" cy="106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1"/>
          <p:cNvSpPr txBox="1"/>
          <p:nvPr/>
        </p:nvSpPr>
        <p:spPr>
          <a:xfrm>
            <a:off x="2887400" y="0"/>
            <a:ext cx="62649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Qualidade de Ensino</a:t>
            </a:r>
            <a:endParaRPr sz="45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216750" y="2006550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Docentes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4878500" y="3631538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Estudantes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70" name="Google Shape;170;p21" descr="Gráfico de respostas do Formulários Google. Título da pergunta: 5. Pela sua percepção o processo de ensino/aprendizagem?. Número de respostas: 908 resposta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644026"/>
            <a:ext cx="5625414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8550" y="1064900"/>
            <a:ext cx="5055449" cy="2213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75" y="12"/>
            <a:ext cx="2387725" cy="106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 txBox="1"/>
          <p:nvPr/>
        </p:nvSpPr>
        <p:spPr>
          <a:xfrm>
            <a:off x="2887400" y="0"/>
            <a:ext cx="62649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Aprendizado</a:t>
            </a:r>
            <a:endParaRPr sz="45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216750" y="2006550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Docentes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4878500" y="3631538"/>
            <a:ext cx="38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orbel"/>
                <a:ea typeface="Corbel"/>
                <a:cs typeface="Corbel"/>
                <a:sym typeface="Corbel"/>
              </a:rPr>
              <a:t>Estudantes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80" name="Google Shape;180;p22" descr="Gráfico de respostas do Formulários Google. Título da pergunta: 6. Considero que o aprendizado dos estudantes está:. Número de respostas: 908 resposta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71750"/>
            <a:ext cx="5811327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2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0665" y="1195000"/>
            <a:ext cx="4723335" cy="215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ódulo">
  <a:themeElements>
    <a:clrScheme name="Escala de Cinza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Apresentação na tela (16:9)</PresentationFormat>
  <Paragraphs>60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Corbel</vt:lpstr>
      <vt:lpstr>Arial</vt:lpstr>
      <vt:lpstr>Noto Sans Symbols</vt:lpstr>
      <vt:lpstr>Impact</vt:lpstr>
      <vt:lpstr>Times New Roman</vt:lpstr>
      <vt:lpstr>Módulo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</dc:creator>
  <cp:lastModifiedBy>Samsung</cp:lastModifiedBy>
  <cp:revision>1</cp:revision>
  <dcterms:modified xsi:type="dcterms:W3CDTF">2022-02-22T13:44:58Z</dcterms:modified>
</cp:coreProperties>
</file>