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2" r:id="rId25"/>
    <p:sldId id="303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SuyEtibeFMHMx78qmTBdh3Mw1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5357e1507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1e5357e1507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5357e1507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1e5357e1507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5357e1507_1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e5357e1507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5357e1507_1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1e5357e1507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5357e1507_1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e5357e1507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e5357e1507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1e5357e1507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5357e1507_1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1e5357e1507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0b92f804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1e0b92f80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0b92f8043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1e0b92f804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0b92f8043_3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1e0b92f8043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5357e1507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1e5357e1507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e5357e1507_1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1e5357e1507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5357e1507_1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1e5357e1507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5357e1507_1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1e5357e1507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e0b92f8043_3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g1e0b92f8043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e0c4485737_3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g1e0c4485737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5357e1507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g1e5357e1507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5357e1507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1e5357e1507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5357e1507_1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1e5357e1507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5357e1507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1e5357e150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5357e1507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1e5357e1507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lanalto.gov.br/ccivil_03/_ato2019-2022/2021/lei/l14133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lanalto.gov.br/ccivil_03/_ato2019-2022/2021/lei/l14133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158240" y="11140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pt-BR" sz="4800" b="1"/>
              <a:t>Planejamento de Contratação em Âmbito da UTFPR</a:t>
            </a:r>
            <a:endParaRPr sz="4800" b="1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58240" y="4006735"/>
            <a:ext cx="9144000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Vinicius Geronasso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Angélica Padilha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Juliano Camargo de Brito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/>
              <a:t>Tiago Mello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5357e1507_1_19"/>
          <p:cNvSpPr txBox="1">
            <a:spLocks noGrp="1"/>
          </p:cNvSpPr>
          <p:nvPr>
            <p:ph type="title"/>
          </p:nvPr>
        </p:nvSpPr>
        <p:spPr>
          <a:xfrm>
            <a:off x="2908300" y="5004875"/>
            <a:ext cx="50961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t-BR"/>
              <a:t>OBJETIVOS</a:t>
            </a:r>
            <a:endParaRPr/>
          </a:p>
        </p:txBody>
      </p:sp>
      <p:pic>
        <p:nvPicPr>
          <p:cNvPr id="143" name="Google Shape;143;g1e5357e1507_1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88650"/>
            <a:ext cx="3004850" cy="19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e5357e1507_1_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0125" y="439450"/>
            <a:ext cx="2852450" cy="19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e5357e1507_1_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77650" y="439450"/>
            <a:ext cx="3423783" cy="198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e5357e1507_1_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756800"/>
            <a:ext cx="3004850" cy="19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e5357e1507_1_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0125" y="2756800"/>
            <a:ext cx="2852450" cy="19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e5357e1507_1_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46125" y="2658675"/>
            <a:ext cx="3300450" cy="21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5357e1507_1_34"/>
          <p:cNvSpPr txBox="1">
            <a:spLocks noGrp="1"/>
          </p:cNvSpPr>
          <p:nvPr>
            <p:ph type="title"/>
          </p:nvPr>
        </p:nvSpPr>
        <p:spPr>
          <a:xfrm>
            <a:off x="38100" y="721800"/>
            <a:ext cx="5286600" cy="58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pt-BR" sz="2300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pt-BR" sz="2400" b="1"/>
              <a:t>Contratação sem vínculo ao planejamento estratégico</a:t>
            </a:r>
            <a:endParaRPr sz="2400" b="1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pt-BR" sz="2300"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pt-BR" sz="2400" b="1"/>
              <a:t>Fracionamento indevido da despesa</a:t>
            </a:r>
            <a:endParaRPr sz="2400" b="1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pt-BR" sz="2300"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pt-BR" sz="2400" b="1"/>
              <a:t>Compras repetidas no mesmo objeto</a:t>
            </a:r>
            <a:endParaRPr sz="2400" b="1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pt-BR" sz="2300"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pt-BR" sz="2400" b="1"/>
              <a:t>Compras emergenciais</a:t>
            </a:r>
            <a:endParaRPr sz="2400" b="1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pt-BR" sz="2300"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pt-BR" sz="2400" b="1"/>
              <a:t>Utilização frequente de adesão à ARPs</a:t>
            </a:r>
            <a:endParaRPr sz="2400" b="1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pt-BR" sz="2300">
                <a:latin typeface="Arial"/>
                <a:ea typeface="Arial"/>
                <a:cs typeface="Arial"/>
                <a:sym typeface="Arial"/>
              </a:rPr>
              <a:t>6.</a:t>
            </a:r>
            <a:r>
              <a:rPr lang="pt-BR" sz="2400" b="1"/>
              <a:t>Compra de materiais já existentes no almoxarifado</a:t>
            </a:r>
            <a:endParaRPr sz="2400" b="1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pt-BR" sz="2300"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pt-BR" sz="2400" b="1"/>
              <a:t>Comunicado tardio de vencimento de contrato</a:t>
            </a: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pic>
        <p:nvPicPr>
          <p:cNvPr id="154" name="Google Shape;154;g1e5357e1507_1_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4700" y="1540925"/>
            <a:ext cx="5612576" cy="31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5357e1507_1_47"/>
          <p:cNvSpPr txBox="1">
            <a:spLocks noGrp="1"/>
          </p:cNvSpPr>
          <p:nvPr>
            <p:ph type="title"/>
          </p:nvPr>
        </p:nvSpPr>
        <p:spPr>
          <a:xfrm>
            <a:off x="38100" y="721800"/>
            <a:ext cx="5286600" cy="58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60" name="Google Shape;160;g1e5357e1507_1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200" y="1393599"/>
            <a:ext cx="7229726" cy="35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5357e1507_1_68"/>
          <p:cNvSpPr txBox="1">
            <a:spLocks noGrp="1"/>
          </p:cNvSpPr>
          <p:nvPr>
            <p:ph type="title"/>
          </p:nvPr>
        </p:nvSpPr>
        <p:spPr>
          <a:xfrm>
            <a:off x="0" y="1573275"/>
            <a:ext cx="93507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Art. 18. A fase </a:t>
            </a:r>
            <a:r>
              <a:rPr lang="pt-BR" sz="24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preparatória do processo licitatório </a:t>
            </a: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é caracterizada pelo planejamento e deve compatibilizar-se com o plano de contratações anual de que trata o </a:t>
            </a:r>
            <a:r>
              <a:rPr lang="pt-BR" sz="2400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inciso VII do caput do art. 12 desta Lei</a:t>
            </a: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, sempre que elaborado, e com as leis orçamentárias, bem como abordar todas as considerações técnicas, mercadológicas e de gestão que podem interferir na contratação, compreendidos: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I - a descrição da necessidade da contratação fundamentada em estudo técnico preliminar que caracterize o interesse público envolvido;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II - a definição do objeto para o atendimento da necessidade, por meio de termo de referência, anteprojeto, projeto básico ou projeto executivo, conforme o caso;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5357e1507_1_75"/>
          <p:cNvSpPr txBox="1">
            <a:spLocks noGrp="1"/>
          </p:cNvSpPr>
          <p:nvPr>
            <p:ph type="title"/>
          </p:nvPr>
        </p:nvSpPr>
        <p:spPr>
          <a:xfrm>
            <a:off x="0" y="1573275"/>
            <a:ext cx="93507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III - a definição das condições de execução e pagamento, das garantias exigidas e ofertadas e das condições de recebimento;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IV - o </a:t>
            </a:r>
            <a:r>
              <a:rPr lang="pt-BR" sz="24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orçamento estimado</a:t>
            </a: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, com as composições dos preços utilizados para sua formação;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V - a elaboração do edital de licitação;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VI - a elaboração de minuta de contrato, </a:t>
            </a:r>
            <a:r>
              <a:rPr lang="pt-BR" sz="24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quando necessária</a:t>
            </a: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, que constará obrigatoriamente como anexo do edital de licitação;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5357e1507_1_81"/>
          <p:cNvSpPr txBox="1">
            <a:spLocks noGrp="1"/>
          </p:cNvSpPr>
          <p:nvPr>
            <p:ph type="title"/>
          </p:nvPr>
        </p:nvSpPr>
        <p:spPr>
          <a:xfrm>
            <a:off x="0" y="1573275"/>
            <a:ext cx="93507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VII - o regime de fornecimento de bens, de prestação de serviços ou de execução de obras e serviços de engenharia, observados os potenciais de economia de escala;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VIII - a </a:t>
            </a:r>
            <a:r>
              <a:rPr lang="pt-BR" sz="24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modalidade de licitação</a:t>
            </a: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pt-BR" sz="24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critério de julgamento</a:t>
            </a: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pt-BR" sz="24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modo de disputa </a:t>
            </a: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e a adequação e eficiência da forma de combinação desses parâmetros, para os fins de seleção da proposta apta a gerar o resultado de contratação mais vantajoso para a Administração Pública, considerado todo o ciclo de vida do objeto;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5357e1507_1_87"/>
          <p:cNvSpPr txBox="1">
            <a:spLocks noGrp="1"/>
          </p:cNvSpPr>
          <p:nvPr>
            <p:ph type="title"/>
          </p:nvPr>
        </p:nvSpPr>
        <p:spPr>
          <a:xfrm>
            <a:off x="135475" y="2165950"/>
            <a:ext cx="93507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IX - a motivação circunstanciada das condições do edital, tais como justificativa de exigências de qualificação técnica, mediante indicação das parcelas de maior relevância técnica ou valor significativo do objeto, e de qualificação econômico-financeira, justificativa dos critérios de pontuação e julgamento das propostas técnicas, nas licitações com julgamento por melhor técnica ou técnica e preço, e justificativa das regras pertinentes à participação de empresas em consórcio;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X - a análise dos riscos que possam comprometer o sucesso da licitação e a boa execução contratual;</a:t>
            </a: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 i="1">
                <a:latin typeface="Arial"/>
                <a:ea typeface="Arial"/>
                <a:cs typeface="Arial"/>
                <a:sym typeface="Arial"/>
              </a:rPr>
              <a:t>XI - a motivação sobre o momento da divulgação do orçamento da licitação, observado o </a:t>
            </a:r>
            <a:r>
              <a:rPr lang="pt-BR" sz="2400" i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art. 24 desta Lei.</a:t>
            </a:r>
            <a:endParaRPr sz="2400" i="1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2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0b92f8043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ETAPAS DO PCA</a:t>
            </a:r>
            <a:endParaRPr/>
          </a:p>
        </p:txBody>
      </p:sp>
      <p:sp>
        <p:nvSpPr>
          <p:cNvPr id="186" name="Google Shape;186;g1e0b92f8043_0_0"/>
          <p:cNvSpPr txBox="1"/>
          <p:nvPr/>
        </p:nvSpPr>
        <p:spPr>
          <a:xfrm>
            <a:off x="84050" y="2655800"/>
            <a:ext cx="82530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1 - IMPLEMENTAÇÃO DO PCA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2 - ELABORAÇÃO DO PCA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3 - EXECUÇÃO DO PCA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4 - CONTROLE DO PCA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g1e0b92f804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6000" y="2601601"/>
            <a:ext cx="4046736" cy="25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0b92f8043_0_8"/>
          <p:cNvSpPr txBox="1"/>
          <p:nvPr/>
        </p:nvSpPr>
        <p:spPr>
          <a:xfrm>
            <a:off x="146375" y="2243175"/>
            <a:ext cx="103038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Art. 6º [...]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pt-BR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 - </a:t>
            </a:r>
            <a:r>
              <a:rPr lang="pt-BR" sz="3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estudo técnico preliminar</a:t>
            </a:r>
            <a:r>
              <a:rPr lang="pt-BR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documento constitutivo da primeira etapa do planejamento de uma contratação que caracteriza o interesse público envolvido e a sua melhor solução e dá base ao anteprojeto, ao termo de referência ou ao projeto básico a serem elaborados caso se conclua pela viabilidade da contratação;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1e0b92f8043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050" y="51875"/>
            <a:ext cx="4062125" cy="202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0b92f8043_3_20"/>
          <p:cNvSpPr txBox="1"/>
          <p:nvPr/>
        </p:nvSpPr>
        <p:spPr>
          <a:xfrm>
            <a:off x="302425" y="616175"/>
            <a:ext cx="9952800" cy="6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§ 1º O estudo técnico preliminar a que se refere o inciso I do caput deste artigo deverá evidenciar o problema a ser resolvido e a sua melhor solução, de modo a permitir a avaliação da viabilidade técnica e econômica da contratação, e conterá os seguintes elementos: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- descrição da necessidade da contratação, considerado o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problema a ser resolvido 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 a perspectiva do interesse público;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 - demonstração da previsão da contratação no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plano de contratações anual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sempre que elaborado, de modo a indicar o seu alinhamento com o planejamento da Administração;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III - requisitos da contratação;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83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pt-BR" sz="3100" b="1"/>
              <a:t>Apresentando a equipe!!</a:t>
            </a: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515600" cy="4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pt-BR"/>
              <a:t>Vinicius Geronasso - Presidente da Comissão e Diretor de Materiais e Patrimônio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pt-BR"/>
              <a:t>Angélica Padilha - Vice-presidente da Comissão e Diretora de Planejamento e Administração de Apucarana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pt-BR"/>
              <a:t>Juliano Camargo de Brito  - Chefe do Departamento de Materiais e Patrimônio de Campo Mourão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pt-BR"/>
              <a:t>Celiana Thomé Padilha - Diretora de Planejamento e Administração de Dois Vizinhos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pt-BR"/>
              <a:t>Joemil Marconato Barbosa - Chefe do Departamento de Materiais e Patrimônio de Ponta Grossa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pt-BR"/>
              <a:t>Tiago Mello - Chefe do Departamento de Materiais e Patrimônio de Medianeira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pt-BR"/>
              <a:t>Mariana Pacheco Martins - Chefe do Departamento de Materiais e Patrimônio de Curitiba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pt-BR"/>
              <a:t>Franciele Malaguti Beltrame - Assessora da Diretoria de Planejamento e Administração de Dois Vizinhos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pt-BR"/>
              <a:t>Tiago Hideki Niwa - Auditor da UTFPR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r>
              <a:rPr lang="pt-BR"/>
              <a:t>Roberto Miyashiro Junior - Auditor da UTFPR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5357e1507_1_107"/>
          <p:cNvSpPr txBox="1"/>
          <p:nvPr/>
        </p:nvSpPr>
        <p:spPr>
          <a:xfrm>
            <a:off x="302425" y="616175"/>
            <a:ext cx="9952800" cy="7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 - estimativas das quantidades para a contratação, acompanhadas das memórias de cálculo e dos documentos que lhes dão suporte, que considerem interdependências com outras contratações, de modo a possibilitar economia de escala;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- levantamento de mercado, que consiste na análise das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alternativas possíveis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 justificativa técnica e econômica da escolha do tipo de solução a contratar;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- estimativa do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valor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contratação, acompanhada dos preços unitários referenciais, das memórias de cálculo e dos documentos que lhe dão suporte, que poderão constar de anexo classificado, se a Administração optar por preservar o seu sigilo até a conclusão da licitação;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83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5357e1507_1_114"/>
          <p:cNvSpPr txBox="1"/>
          <p:nvPr/>
        </p:nvSpPr>
        <p:spPr>
          <a:xfrm>
            <a:off x="302425" y="616175"/>
            <a:ext cx="9952800" cy="7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VII - descrição da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solução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como um todo, inclusive das exigências relacionadas à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manutenção e à assistência técnica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quando for o caso;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VIII - justificativas para o parcelamento ou não da contratação;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IX - demonstrativo dos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pretendidos em termos de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economicidade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de melhor aproveitamento dos recursos humanos, materiais e financeiros disponíveis;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- providências a serem adotadas pela Administração previamente à celebração do contrato, inclusive quanto à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capacitação de servidores 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 de empregados para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fiscalização e gestão contratual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83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e5357e1507_1_121"/>
          <p:cNvSpPr txBox="1"/>
          <p:nvPr/>
        </p:nvSpPr>
        <p:spPr>
          <a:xfrm>
            <a:off x="302425" y="616175"/>
            <a:ext cx="9952800" cy="6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 - contratações correlatas e/ou interdependentes;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XII - descrição de possíveis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impactos ambientais 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respectivas medidas mitigadoras, incluídos requisitos de baixo consumo de energia e de outros recursos, bem como logística reversa para desfazimento e reciclagem de bens e refugos, quando aplicável;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XIII - posicionamento </a:t>
            </a:r>
            <a:r>
              <a:rPr lang="pt-BR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conclusivo</a:t>
            </a: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sobre a adequação da contratação para o atendimento da necessidade a que se destina.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83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e5357e1507_1_128"/>
          <p:cNvSpPr txBox="1"/>
          <p:nvPr/>
        </p:nvSpPr>
        <p:spPr>
          <a:xfrm>
            <a:off x="285475" y="3952050"/>
            <a:ext cx="99528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Quem faz ETP????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existe regra, mas a equipe de planejamento interdisciplinar é a mais indicada para tal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83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1e5357e1507_1_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3875" y="1640025"/>
            <a:ext cx="3007397" cy="19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e0b92f8043_3_50"/>
          <p:cNvSpPr txBox="1">
            <a:spLocks noGrp="1"/>
          </p:cNvSpPr>
          <p:nvPr>
            <p:ph type="body" idx="2"/>
          </p:nvPr>
        </p:nvSpPr>
        <p:spPr>
          <a:xfrm>
            <a:off x="3303325" y="2797400"/>
            <a:ext cx="4854300" cy="24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/>
              <a:t>Para perguntas, dúvidas e mais informações: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BR"/>
              <a:t>e-mail dirmap@utfpr.edu.br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e0c4485737_3_39"/>
          <p:cNvSpPr txBox="1">
            <a:spLocks noGrp="1"/>
          </p:cNvSpPr>
          <p:nvPr>
            <p:ph type="title"/>
          </p:nvPr>
        </p:nvSpPr>
        <p:spPr>
          <a:xfrm>
            <a:off x="829900" y="622275"/>
            <a:ext cx="9276000" cy="2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br>
              <a:rPr lang="pt-BR" sz="2800" b="1"/>
            </a:br>
            <a:br>
              <a:rPr lang="pt-BR" sz="2400"/>
            </a:br>
            <a:endParaRPr sz="2400"/>
          </a:p>
        </p:txBody>
      </p:sp>
      <p:pic>
        <p:nvPicPr>
          <p:cNvPr id="423" name="Google Shape;423;g1e0c4485737_3_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8075" y="1692406"/>
            <a:ext cx="5801701" cy="434901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1e0c4485737_3_39"/>
          <p:cNvSpPr txBox="1"/>
          <p:nvPr/>
        </p:nvSpPr>
        <p:spPr>
          <a:xfrm>
            <a:off x="2898063" y="796650"/>
            <a:ext cx="5801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Muito obrigado!!!</a:t>
            </a:r>
            <a:endParaRPr sz="3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A3DD2C-ED4C-49B7-C95C-6EC4A264E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5357e1507_1_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pt-BR" sz="3100" b="1"/>
              <a:t>Prof. Vinicius Geronasso </a:t>
            </a:r>
            <a:endParaRPr/>
          </a:p>
        </p:txBody>
      </p:sp>
      <p:sp>
        <p:nvSpPr>
          <p:cNvPr id="101" name="Google Shape;101;g1e5357e1507_1_61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8000100" cy="3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latin typeface="Arial"/>
                <a:ea typeface="Arial"/>
                <a:cs typeface="Arial"/>
                <a:sym typeface="Arial"/>
              </a:rPr>
              <a:t>•Administrador. Palestrante na área de Licitações e Contratos, Especializado em licitações e contratos administrativos. Servidor público há 11 anos na esfera Federal, atualmente, como Diretor da Diretoria de Materiais e Patrimônio da Universidade Tecnológica Federal do Paraná. Atua na área de contratações públicas, em funções de planejamento, gestão, contratos, pregoeiro, presidente de comissão de licitação, atualmente também responsável por Patrimônio e Almoxarifado da Universidade. Especialização em Docência do Ensino Superior. Mestrando em Administração Pública pela UTFPR.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5357e1507_1_54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515600" cy="4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07" name="Google Shape;107;g1e5357e1507_1_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4950" y="448350"/>
            <a:ext cx="5722350" cy="572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LEI 14.133/21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996250" y="1300075"/>
            <a:ext cx="9312000" cy="58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3683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Art. 11.</a:t>
            </a:r>
            <a:r>
              <a:rPr lang="pt-BR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processo licitatório tem por objetivos: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83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- assegurar a seleção da proposta apta a gerar o resultado de contratação mais vantajoso para a Administração Pública, inclusive no que se refere ao ciclo de vida do objeto;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83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 - assegurar tratamento isonômico entre os licitantes, bem como a justa competição;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83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III - evitar contratações com sobrepreço ou com preços manifestamente inexequíveis e superfaturamento na execução dos contratos;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83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 - incentivar a inovação e o desenvolvimento nacional sustentável.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6830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Parágrafo único. A alta administração do órgão ou entidade é responsável pela governança das contratações e deve implementar processos e estruturas, inclusive de gestão de riscos e controles internos, para avaliar, direcionar e monitorar os processos licitatórios e os respectivos contratos, com o intuito de alcançar os objetivos estabelecidos no </a:t>
            </a:r>
            <a:r>
              <a:rPr lang="pt-BR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caput</a:t>
            </a:r>
            <a:r>
              <a:rPr lang="pt-BR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deste artigo, promover um ambiente íntegro e confiável, assegurar o alinhamento das contratações ao planejamento estratégico e às leis orçamentárias e promover eficiência, efetividade e eficácia em suas contratações.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5357e1507_1_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LEI 14.133/21</a:t>
            </a:r>
            <a:endParaRPr/>
          </a:p>
        </p:txBody>
      </p:sp>
      <p:sp>
        <p:nvSpPr>
          <p:cNvPr id="119" name="Google Shape;119;g1e5357e1507_1_98"/>
          <p:cNvSpPr txBox="1"/>
          <p:nvPr/>
        </p:nvSpPr>
        <p:spPr>
          <a:xfrm>
            <a:off x="1042150" y="1529600"/>
            <a:ext cx="9312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Art. 5º Na aplicação desta Lei, serão observados os princípios da legalidade, da impessoalidade, da moralidade, da publicidade, da eficiência, do interesse público, da probidade administrativa, da igualdade, </a:t>
            </a:r>
            <a:r>
              <a:rPr lang="pt-BR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planejamento</a:t>
            </a:r>
            <a:r>
              <a:rPr lang="pt-BR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da transparência, da eficácia, da </a:t>
            </a:r>
            <a:r>
              <a:rPr lang="pt-BR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segregação de funções</a:t>
            </a:r>
            <a:r>
              <a:rPr lang="pt-BR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da motivação, da vinculação ao edital, do julgamento objetivo, da segurança jurídica, da razoabilidade, da competitividade, da proporcionalidade, da celeridade, da economicidade e do </a:t>
            </a:r>
            <a:r>
              <a:rPr lang="pt-BR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desenvolvimento nacional sustentável</a:t>
            </a:r>
            <a:r>
              <a:rPr lang="pt-BR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assim como as disposições do Decreto-Lei nº 4.657, de 4 de setembro de 1942 (Lei de Introdução às Normas do Direito Brasileiro).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PLANEJAMENTO</a:t>
            </a:r>
            <a:endParaRPr/>
          </a:p>
        </p:txBody>
      </p:sp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275" y="1597563"/>
            <a:ext cx="9250748" cy="4149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5357e1507_1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PLANEJAMENTO</a:t>
            </a:r>
            <a:endParaRPr/>
          </a:p>
        </p:txBody>
      </p:sp>
      <p:pic>
        <p:nvPicPr>
          <p:cNvPr id="131" name="Google Shape;131;g1e5357e1507_1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4875" y="1278725"/>
            <a:ext cx="7260750" cy="48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5357e1507_1_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096100" cy="51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/>
              <a:t>Art. 12. [...]</a:t>
            </a:r>
            <a:endParaRPr sz="2400"/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t-BR" sz="2400"/>
              <a:t>VII - a partir de </a:t>
            </a:r>
            <a:r>
              <a:rPr lang="pt-BR" sz="2400" b="1"/>
              <a:t>documentos de formalização de demandas</a:t>
            </a:r>
            <a:r>
              <a:rPr lang="pt-BR" sz="2400"/>
              <a:t>, os órgãos responsáveis pelo planejamento de cada ente federativo poderão, na forma de regulamento, elaborar plano de contratações anual, com o objetivo de racionalizar as contratações dos órgãos e entidades sob sua competência, garantir o alinhamento com o seu planejamento estratégico e subsidiar a elaboração das respectivas leis orçamentárias.</a:t>
            </a:r>
            <a:endParaRPr sz="2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pic>
        <p:nvPicPr>
          <p:cNvPr id="137" name="Google Shape;137;g1e5357e1507_1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6750" y="719675"/>
            <a:ext cx="4343425" cy="401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Microsoft Office PowerPoint</Application>
  <PresentationFormat>Widescreen</PresentationFormat>
  <Paragraphs>126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do Office</vt:lpstr>
      <vt:lpstr>Planejamento de Contratação em Âmbito da UTFPR</vt:lpstr>
      <vt:lpstr>Apresentando a equipe!!</vt:lpstr>
      <vt:lpstr>Prof. Vinicius Geronasso </vt:lpstr>
      <vt:lpstr>Apresentação do PowerPoint</vt:lpstr>
      <vt:lpstr>LEI 14.133/21</vt:lpstr>
      <vt:lpstr>LEI 14.133/21</vt:lpstr>
      <vt:lpstr>PLANEJAMENTO</vt:lpstr>
      <vt:lpstr>PLANEJAMENTO</vt:lpstr>
      <vt:lpstr>  Art. 12. [...] VII - a partir de documentos de formalização de demandas, os órgãos responsáveis pelo planejamento de cada ente federativo poderão, na forma de regulamento, elaborar plano de contratações anual, com o objetivo de racionalizar as contratações dos órgãos e entidades sob sua competência, garantir o alinhamento com o seu planejamento estratégico e subsidiar a elaboração das respectivas leis orçamentárias. </vt:lpstr>
      <vt:lpstr> OBJETIVOS</vt:lpstr>
      <vt:lpstr> 1.Contratação sem vínculo ao planejamento estratégico 2.Fracionamento indevido da despesa 3.Compras repetidas no mesmo objeto 4.Compras emergenciais 5.Utilização frequente de adesão à ARPs 6.Compra de materiais já existentes no almoxarifado 7.Comunicado tardio de vencimento de contrato </vt:lpstr>
      <vt:lpstr>  </vt:lpstr>
      <vt:lpstr>Art. 18. A fase preparatória do processo licitatório é caracterizada pelo planejamento e deve compatibilizar-se com o plano de contratações anual de que trata o inciso VII do caput do art. 12 desta Lei, sempre que elaborado, e com as leis orçamentárias, bem como abordar todas as considerações técnicas, mercadológicas e de gestão que podem interferir na contratação, compreendidos:  I - a descrição da necessidade da contratação fundamentada em estudo técnico preliminar que caracterize o interesse público envolvido;  II - a definição do objeto para o atendimento da necessidade, por meio de termo de referência, anteprojeto, projeto básico ou projeto executivo, conforme o caso;   </vt:lpstr>
      <vt:lpstr>III - a definição das condições de execução e pagamento, das garantias exigidas e ofertadas e das condições de recebimento;  IV - o orçamento estimado, com as composições dos preços utilizados para sua formação;  V - a elaboração do edital de licitação;  VI - a elaboração de minuta de contrato, quando necessária, que constará obrigatoriamente como anexo do edital de licitação;    </vt:lpstr>
      <vt:lpstr>VII - o regime de fornecimento de bens, de prestação de serviços ou de execução de obras e serviços de engenharia, observados os potenciais de economia de escala;   VIII - a modalidade de licitação, o critério de julgamento, o modo de disputa e a adequação e eficiência da forma de combinação desses parâmetros, para os fins de seleção da proposta apta a gerar o resultado de contratação mais vantajoso para a Administração Pública, considerado todo o ciclo de vida do objeto;     </vt:lpstr>
      <vt:lpstr>IX - a motivação circunstanciada das condições do edital, tais como justificativa de exigências de qualificação técnica, mediante indicação das parcelas de maior relevância técnica ou valor significativo do objeto, e de qualificação econômico-financeira, justificativa dos critérios de pontuação e julgamento das propostas técnicas, nas licitações com julgamento por melhor técnica ou técnica e preço, e justificativa das regras pertinentes à participação de empresas em consórcio;  X - a análise dos riscos que possam comprometer o sucesso da licitação e a boa execução contratual;  XI - a motivação sobre o momento da divulgação do orçamento da licitação, observado o art. 24 desta Lei.      </vt:lpstr>
      <vt:lpstr>ETAPAS DO PCA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de Contratação em Âmbito da UTFPR</dc:title>
  <dc:creator>Katsuk Suemitsu</dc:creator>
  <cp:lastModifiedBy>Vinicius Saldanha Geronasso</cp:lastModifiedBy>
  <cp:revision>1</cp:revision>
  <dcterms:created xsi:type="dcterms:W3CDTF">2023-04-03T13:54:27Z</dcterms:created>
  <dcterms:modified xsi:type="dcterms:W3CDTF">2023-07-31T11:49:12Z</dcterms:modified>
</cp:coreProperties>
</file>