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1"/>
  </p:notesMasterIdLst>
  <p:sldIdLst>
    <p:sldId id="256" r:id="rId2"/>
    <p:sldId id="257" r:id="rId3"/>
    <p:sldId id="290" r:id="rId4"/>
    <p:sldId id="291" r:id="rId5"/>
    <p:sldId id="292" r:id="rId6"/>
    <p:sldId id="294" r:id="rId7"/>
    <p:sldId id="293" r:id="rId8"/>
    <p:sldId id="296" r:id="rId9"/>
    <p:sldId id="297" r:id="rId10"/>
    <p:sldId id="298" r:id="rId11"/>
    <p:sldId id="299" r:id="rId12"/>
    <p:sldId id="300" r:id="rId13"/>
    <p:sldId id="301" r:id="rId14"/>
    <p:sldId id="302" r:id="rId15"/>
    <p:sldId id="295"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265" r:id="rId52"/>
    <p:sldId id="266" r:id="rId53"/>
    <p:sldId id="267" r:id="rId54"/>
    <p:sldId id="268" r:id="rId55"/>
    <p:sldId id="269" r:id="rId56"/>
    <p:sldId id="339" r:id="rId57"/>
    <p:sldId id="361" r:id="rId58"/>
    <p:sldId id="362" r:id="rId59"/>
    <p:sldId id="271" r:id="rId60"/>
    <p:sldId id="272" r:id="rId61"/>
    <p:sldId id="363" r:id="rId62"/>
    <p:sldId id="273" r:id="rId63"/>
    <p:sldId id="274" r:id="rId64"/>
    <p:sldId id="275" r:id="rId65"/>
    <p:sldId id="276" r:id="rId66"/>
    <p:sldId id="277" r:id="rId67"/>
    <p:sldId id="278" r:id="rId68"/>
    <p:sldId id="279" r:id="rId69"/>
    <p:sldId id="280" r:id="rId70"/>
    <p:sldId id="364" r:id="rId71"/>
    <p:sldId id="365" r:id="rId72"/>
    <p:sldId id="367" r:id="rId73"/>
    <p:sldId id="366" r:id="rId74"/>
    <p:sldId id="368" r:id="rId75"/>
    <p:sldId id="371" r:id="rId76"/>
    <p:sldId id="369" r:id="rId77"/>
    <p:sldId id="370"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6" r:id="rId93"/>
    <p:sldId id="281" r:id="rId94"/>
    <p:sldId id="354" r:id="rId95"/>
    <p:sldId id="341" r:id="rId96"/>
    <p:sldId id="347" r:id="rId97"/>
    <p:sldId id="348" r:id="rId98"/>
    <p:sldId id="355" r:id="rId99"/>
    <p:sldId id="356" r:id="rId100"/>
    <p:sldId id="357" r:id="rId101"/>
    <p:sldId id="358" r:id="rId102"/>
    <p:sldId id="359" r:id="rId103"/>
    <p:sldId id="340" r:id="rId104"/>
    <p:sldId id="350" r:id="rId105"/>
    <p:sldId id="351" r:id="rId106"/>
    <p:sldId id="342" r:id="rId107"/>
    <p:sldId id="343" r:id="rId108"/>
    <p:sldId id="344" r:id="rId109"/>
    <p:sldId id="345" r:id="rId110"/>
    <p:sldId id="346" r:id="rId111"/>
    <p:sldId id="349" r:id="rId112"/>
    <p:sldId id="352" r:id="rId113"/>
    <p:sldId id="353" r:id="rId114"/>
    <p:sldId id="360" r:id="rId115"/>
    <p:sldId id="387" r:id="rId116"/>
    <p:sldId id="388"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 id="289" r:id="rId1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3" roundtripDataSignature="AMtx7mhZqazwD/NVkmSwtDxFdXF2gQd5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2693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1494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3526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5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8027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17446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3114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663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301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35978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79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2157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4113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3521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0556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3973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61394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0829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5916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98970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223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06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9086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1593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6704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6493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3115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161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98352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86936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6342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6902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e0c4485737_3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e0c4485737_3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942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41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3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27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15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43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446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162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684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422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221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148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70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311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65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16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77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546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135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263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48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722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88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663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888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385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55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339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52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283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120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601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933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60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588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533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057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30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611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97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e0c4485737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1e0c4485737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a7392a785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22a7392a78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7119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8723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095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0b92f8043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1e0b92f8043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186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0b92f8043_2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e0b92f8043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0652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a7392a785_1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22a7392a785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a7392a785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2a7392a785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2a7392a785_1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22a7392a785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a7392a785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22a7392a78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a7392a785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2a7392a785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a7392a785_1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22a7392a785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2a7392a785_1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2a7392a785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e0c448573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e0c448573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4130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2994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7168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93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9962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6921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011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505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6333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2718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69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3942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9061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2748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7864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167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0441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7100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9564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406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6376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37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89640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6375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0648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4706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9286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06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7443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1922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7734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b92f8043_3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e0b92f8043_3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99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0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www.planalto.gov.br/ccivil_03/_ato2019-2022/2021/lei/l14133.htm#art24"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planalto.gov.br/ccivil_03/_ato2019-2022/2022/Decreto/D11317.htm#art4"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www.planalto.gov.br/ccivil_03/_ato2019-2022/2022/Decreto/D11317.htm#art1" TargetMode="External"/><Relationship Id="rId5" Type="http://schemas.openxmlformats.org/officeDocument/2006/relationships/hyperlink" Target="http://www.planalto.gov.br/ccivil_03/_ato2019-2022/2021/Decreto/D10922.htm#art3" TargetMode="External"/><Relationship Id="rId4" Type="http://schemas.openxmlformats.org/officeDocument/2006/relationships/hyperlink" Target="http://www.planalto.gov.br/ccivil_03/_ato2019-2022/2021/Decreto/D10922.htm#art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http://www.planalto.gov.br/ccivil_03/_ato2019-2022/2021/lei/L14133.htm#art17%C2%A71"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58240" y="111405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pt-BR" sz="4800" b="1" dirty="0"/>
              <a:t>Nova Lei de Licitações e Contratos - UTFPR</a:t>
            </a:r>
            <a:endParaRPr sz="4800" b="1" dirty="0"/>
          </a:p>
        </p:txBody>
      </p:sp>
      <p:sp>
        <p:nvSpPr>
          <p:cNvPr id="89" name="Google Shape;89;p1"/>
          <p:cNvSpPr txBox="1">
            <a:spLocks noGrp="1"/>
          </p:cNvSpPr>
          <p:nvPr>
            <p:ph type="subTitle" idx="1"/>
          </p:nvPr>
        </p:nvSpPr>
        <p:spPr>
          <a:xfrm>
            <a:off x="1158240" y="4006735"/>
            <a:ext cx="9144000" cy="18745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ct val="100000"/>
              <a:buNone/>
            </a:pPr>
            <a:r>
              <a:rPr lang="pt-BR" dirty="0"/>
              <a:t>Vinicius Geronasso</a:t>
            </a:r>
            <a:endParaRPr dirty="0"/>
          </a:p>
          <a:p>
            <a:pPr marL="0" lvl="0" indent="0" algn="ctr" rtl="0">
              <a:lnSpc>
                <a:spcPct val="90000"/>
              </a:lnSpc>
              <a:spcBef>
                <a:spcPts val="1000"/>
              </a:spcBef>
              <a:spcAft>
                <a:spcPts val="0"/>
              </a:spcAft>
              <a:buClr>
                <a:schemeClr val="dk1"/>
              </a:buClr>
              <a:buSzPct val="100000"/>
              <a:buNone/>
            </a:pPr>
            <a:r>
              <a:rPr lang="pt-BR" dirty="0"/>
              <a:t>@profviniciusgeronasso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indent="-171450">
              <a:lnSpc>
                <a:spcPct val="90000"/>
              </a:lnSpc>
              <a:spcBef>
                <a:spcPts val="560"/>
              </a:spcBef>
              <a:buFont typeface="Arial" panose="020B0604020202020204" pitchFamily="34" charset="0"/>
              <a:buChar char="•"/>
            </a:pPr>
            <a:r>
              <a:rPr lang="en-US" sz="2800" spc="-1" dirty="0"/>
              <a:t>CAPÍTULO IV</a:t>
            </a:r>
          </a:p>
          <a:p>
            <a:pPr indent="-171450">
              <a:lnSpc>
                <a:spcPct val="90000"/>
              </a:lnSpc>
              <a:spcBef>
                <a:spcPts val="560"/>
              </a:spcBef>
              <a:buFont typeface="Arial" panose="020B0604020202020204" pitchFamily="34" charset="0"/>
              <a:buChar char="•"/>
            </a:pPr>
            <a:r>
              <a:rPr lang="en-US" sz="2800" spc="-1" dirty="0"/>
              <a:t>DOS AGENTES PÚBLICOS</a:t>
            </a:r>
          </a:p>
          <a:p>
            <a:pPr indent="-171450">
              <a:lnSpc>
                <a:spcPct val="90000"/>
              </a:lnSpc>
              <a:spcBef>
                <a:spcPts val="560"/>
              </a:spcBef>
              <a:buFont typeface="Arial" panose="020B0604020202020204" pitchFamily="34" charset="0"/>
              <a:buChar char="•"/>
            </a:pPr>
            <a:r>
              <a:rPr lang="en-US" sz="2800" spc="-1" dirty="0"/>
              <a:t>Art. 7º [...]</a:t>
            </a:r>
          </a:p>
          <a:p>
            <a:pPr indent="-171450">
              <a:lnSpc>
                <a:spcPct val="90000"/>
              </a:lnSpc>
              <a:spcBef>
                <a:spcPts val="560"/>
              </a:spcBef>
              <a:buFont typeface="Arial" panose="020B0604020202020204" pitchFamily="34" charset="0"/>
              <a:buChar char="•"/>
            </a:pPr>
            <a:r>
              <a:rPr lang="en-US" sz="2800" spc="-1" dirty="0"/>
              <a:t>III - </a:t>
            </a:r>
            <a:r>
              <a:rPr lang="en-US" sz="2800" spc="-1" dirty="0" err="1"/>
              <a:t>não</a:t>
            </a:r>
            <a:r>
              <a:rPr lang="en-US" sz="2800" spc="-1" dirty="0"/>
              <a:t> </a:t>
            </a:r>
            <a:r>
              <a:rPr lang="en-US" sz="2800" spc="-1" dirty="0" err="1"/>
              <a:t>sejam</a:t>
            </a:r>
            <a:r>
              <a:rPr lang="en-US" sz="2800" spc="-1" dirty="0"/>
              <a:t> </a:t>
            </a:r>
            <a:r>
              <a:rPr lang="en-US" sz="2800" spc="-1" dirty="0" err="1"/>
              <a:t>cônjuge</a:t>
            </a:r>
            <a:r>
              <a:rPr lang="en-US" sz="2800" spc="-1" dirty="0"/>
              <a:t> </a:t>
            </a:r>
            <a:r>
              <a:rPr lang="en-US" sz="2800" spc="-1" dirty="0" err="1"/>
              <a:t>ou</a:t>
            </a:r>
            <a:r>
              <a:rPr lang="en-US" sz="2800" spc="-1" dirty="0"/>
              <a:t> </a:t>
            </a:r>
            <a:r>
              <a:rPr lang="en-US" sz="2800" spc="-1" dirty="0" err="1"/>
              <a:t>companheiro</a:t>
            </a:r>
            <a:r>
              <a:rPr lang="en-US" sz="2800" spc="-1" dirty="0"/>
              <a:t> de </a:t>
            </a:r>
            <a:r>
              <a:rPr lang="en-US" sz="2800" spc="-1" dirty="0" err="1"/>
              <a:t>licitantes</a:t>
            </a:r>
            <a:r>
              <a:rPr lang="en-US" sz="2800" spc="-1" dirty="0"/>
              <a:t> </a:t>
            </a:r>
            <a:r>
              <a:rPr lang="en-US" sz="2800" spc="-1" dirty="0" err="1"/>
              <a:t>ou</a:t>
            </a:r>
            <a:r>
              <a:rPr lang="en-US" sz="2800" spc="-1" dirty="0"/>
              <a:t> </a:t>
            </a:r>
            <a:r>
              <a:rPr lang="en-US" sz="2800" spc="-1" dirty="0" err="1"/>
              <a:t>contratados</a:t>
            </a:r>
            <a:r>
              <a:rPr lang="en-US" sz="2800" spc="-1" dirty="0"/>
              <a:t> </a:t>
            </a:r>
            <a:r>
              <a:rPr lang="en-US" sz="2800" spc="-1" dirty="0" err="1"/>
              <a:t>habituais</a:t>
            </a:r>
            <a:r>
              <a:rPr lang="en-US" sz="2800" spc="-1" dirty="0"/>
              <a:t> da </a:t>
            </a:r>
            <a:r>
              <a:rPr lang="en-US" sz="2800" spc="-1" dirty="0" err="1"/>
              <a:t>Administração</a:t>
            </a:r>
            <a:r>
              <a:rPr lang="en-US" sz="2800" spc="-1" dirty="0"/>
              <a:t> </a:t>
            </a:r>
            <a:r>
              <a:rPr lang="en-US" sz="2800" spc="-1" dirty="0" err="1"/>
              <a:t>nem</a:t>
            </a:r>
            <a:r>
              <a:rPr lang="en-US" sz="2800" spc="-1" dirty="0"/>
              <a:t> </a:t>
            </a:r>
            <a:r>
              <a:rPr lang="en-US" sz="2800" spc="-1" dirty="0" err="1"/>
              <a:t>tenham</a:t>
            </a:r>
            <a:r>
              <a:rPr lang="en-US" sz="2800" spc="-1" dirty="0"/>
              <a:t> com </a:t>
            </a:r>
            <a:r>
              <a:rPr lang="en-US" sz="2800" spc="-1" dirty="0" err="1"/>
              <a:t>eles</a:t>
            </a:r>
            <a:r>
              <a:rPr lang="en-US" sz="2800" spc="-1" dirty="0"/>
              <a:t> </a:t>
            </a:r>
            <a:r>
              <a:rPr lang="en-US" sz="2800" spc="-1" dirty="0" err="1"/>
              <a:t>vínculo</a:t>
            </a:r>
            <a:r>
              <a:rPr lang="en-US" sz="2800" spc="-1" dirty="0"/>
              <a:t> de </a:t>
            </a:r>
            <a:r>
              <a:rPr lang="en-US" sz="2800" spc="-1" dirty="0" err="1"/>
              <a:t>parentesco</a:t>
            </a:r>
            <a:r>
              <a:rPr lang="en-US" sz="2800" spc="-1" dirty="0"/>
              <a:t>, </a:t>
            </a:r>
            <a:r>
              <a:rPr lang="en-US" sz="2800" spc="-1" dirty="0" err="1"/>
              <a:t>colateral</a:t>
            </a:r>
            <a:r>
              <a:rPr lang="en-US" sz="2800" spc="-1" dirty="0"/>
              <a:t> </a:t>
            </a:r>
            <a:r>
              <a:rPr lang="en-US" sz="2800" spc="-1" dirty="0" err="1"/>
              <a:t>ou</a:t>
            </a:r>
            <a:r>
              <a:rPr lang="en-US" sz="2800" spc="-1" dirty="0"/>
              <a:t> </a:t>
            </a:r>
            <a:r>
              <a:rPr lang="en-US" sz="2800" spc="-1" dirty="0" err="1"/>
              <a:t>por</a:t>
            </a:r>
            <a:r>
              <a:rPr lang="en-US" sz="2800" spc="-1" dirty="0"/>
              <a:t> </a:t>
            </a:r>
            <a:r>
              <a:rPr lang="en-US" sz="2800" spc="-1" dirty="0" err="1"/>
              <a:t>afinidade</a:t>
            </a:r>
            <a:r>
              <a:rPr lang="en-US" sz="2800" spc="-1" dirty="0"/>
              <a:t>, </a:t>
            </a:r>
            <a:r>
              <a:rPr lang="en-US" sz="2800" spc="-1" dirty="0" err="1"/>
              <a:t>até</a:t>
            </a:r>
            <a:r>
              <a:rPr lang="en-US" sz="2800" spc="-1" dirty="0"/>
              <a:t> o </a:t>
            </a:r>
            <a:r>
              <a:rPr lang="en-US" sz="2800" spc="-1" dirty="0" err="1"/>
              <a:t>terceiro</a:t>
            </a:r>
            <a:r>
              <a:rPr lang="en-US" sz="2800" spc="-1" dirty="0"/>
              <a:t> </a:t>
            </a:r>
            <a:r>
              <a:rPr lang="en-US" sz="2800" spc="-1" dirty="0" err="1"/>
              <a:t>grau</a:t>
            </a:r>
            <a:r>
              <a:rPr lang="en-US" sz="2800" spc="-1" dirty="0"/>
              <a:t>, </a:t>
            </a:r>
            <a:r>
              <a:rPr lang="en-US" sz="2800" spc="-1" dirty="0" err="1"/>
              <a:t>ou</a:t>
            </a:r>
            <a:r>
              <a:rPr lang="en-US" sz="2800" spc="-1" dirty="0"/>
              <a:t> de </a:t>
            </a:r>
            <a:r>
              <a:rPr lang="en-US" sz="2800" spc="-1" dirty="0" err="1"/>
              <a:t>natureza</a:t>
            </a:r>
            <a:r>
              <a:rPr lang="en-US" sz="2800" spc="-1" dirty="0"/>
              <a:t> </a:t>
            </a:r>
            <a:r>
              <a:rPr lang="en-US" sz="2800" spc="-1" dirty="0" err="1"/>
              <a:t>técnica</a:t>
            </a:r>
            <a:r>
              <a:rPr lang="en-US" sz="2800" spc="-1" dirty="0"/>
              <a:t>, </a:t>
            </a:r>
            <a:r>
              <a:rPr lang="en-US" sz="2800" spc="-1" dirty="0" err="1"/>
              <a:t>comercial</a:t>
            </a:r>
            <a:r>
              <a:rPr lang="en-US" sz="2800" spc="-1" dirty="0"/>
              <a:t>, </a:t>
            </a:r>
            <a:r>
              <a:rPr lang="en-US" sz="2800" spc="-1" dirty="0" err="1"/>
              <a:t>econômica</a:t>
            </a:r>
            <a:r>
              <a:rPr lang="en-US" sz="2800" spc="-1" dirty="0"/>
              <a:t>, </a:t>
            </a:r>
            <a:r>
              <a:rPr lang="en-US" sz="2800" spc="-1" dirty="0" err="1"/>
              <a:t>financeira</a:t>
            </a:r>
            <a:r>
              <a:rPr lang="en-US" sz="2800" spc="-1" dirty="0"/>
              <a:t>, </a:t>
            </a:r>
            <a:r>
              <a:rPr lang="en-US" sz="2800" spc="-1" dirty="0" err="1"/>
              <a:t>trabalhista</a:t>
            </a:r>
            <a:r>
              <a:rPr lang="en-US" sz="2800" spc="-1" dirty="0"/>
              <a:t> e civil.</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9608067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LEI 14.133/21</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lnSpcReduction="10000"/>
          </a:bodyPr>
          <a:lstStyle/>
          <a:p>
            <a:pPr algn="just">
              <a:lnSpc>
                <a:spcPct val="100000"/>
              </a:lnSpc>
            </a:pPr>
            <a:r>
              <a:rPr lang="pt-BR" sz="2800" i="1" spc="-1" dirty="0">
                <a:latin typeface="Arial" panose="020B0604020202020204"/>
                <a:ea typeface="Arial" panose="020B0604020202020204"/>
              </a:rPr>
              <a:t>f) treinamento e aperfeiçoamento de pessoal;</a:t>
            </a:r>
            <a:endParaRPr lang="pt-BR" sz="2800" spc="-1" dirty="0">
              <a:latin typeface="Arial" panose="020B0604020202020204"/>
            </a:endParaRPr>
          </a:p>
          <a:p>
            <a:pPr algn="just">
              <a:lnSpc>
                <a:spcPct val="100000"/>
              </a:lnSpc>
            </a:pPr>
            <a:endParaRPr lang="pt-BR" sz="2800" i="1" spc="-1" dirty="0">
              <a:latin typeface="Arial" panose="020B0604020202020204"/>
              <a:ea typeface="Arial" panose="020B0604020202020204"/>
            </a:endParaRPr>
          </a:p>
          <a:p>
            <a:pPr algn="just">
              <a:lnSpc>
                <a:spcPct val="100000"/>
              </a:lnSpc>
            </a:pPr>
            <a:r>
              <a:rPr lang="pt-BR" sz="2800" i="1" spc="-1" dirty="0">
                <a:latin typeface="Arial" panose="020B0604020202020204"/>
                <a:ea typeface="Arial" panose="020B0604020202020204"/>
              </a:rPr>
              <a:t>g) restauração de obras de arte e de bens de valor histórico;</a:t>
            </a:r>
            <a:endParaRPr lang="pt-BR" sz="2800" spc="-1" dirty="0">
              <a:latin typeface="Arial" panose="020B0604020202020204"/>
            </a:endParaRPr>
          </a:p>
          <a:p>
            <a:pPr algn="just">
              <a:lnSpc>
                <a:spcPct val="100000"/>
              </a:lnSpc>
            </a:pPr>
            <a:endParaRPr lang="pt-BR" sz="2800" i="1" spc="-1" dirty="0">
              <a:latin typeface="Arial" panose="020B0604020202020204"/>
              <a:ea typeface="Arial" panose="020B0604020202020204"/>
            </a:endParaRPr>
          </a:p>
          <a:p>
            <a:pPr algn="just">
              <a:lnSpc>
                <a:spcPct val="100000"/>
              </a:lnSpc>
            </a:pPr>
            <a:r>
              <a:rPr lang="pt-BR" sz="2800" i="1" spc="-1" dirty="0">
                <a:latin typeface="Arial" panose="020B0604020202020204"/>
                <a:ea typeface="Arial" panose="020B0604020202020204"/>
              </a:rPr>
              <a:t>h) controles de qualidade e tecnológico, análises, testes e ensaios de campo e laboratoriais, instrumentação e monitoramento de parâmetros específicos de obras e do meio ambiente e demais serviços de engenharia que se enquadrem no disposto neste inciso;</a:t>
            </a:r>
            <a:endParaRPr lang="pt-BR" sz="2800" spc="-1" dirty="0">
              <a:latin typeface="Arial" panose="020B0604020202020204"/>
            </a:endParaRP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5279967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LEI 14.133/21</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77500" lnSpcReduction="20000"/>
          </a:bodyPr>
          <a:lstStyle/>
          <a:p>
            <a:pPr algn="just">
              <a:lnSpc>
                <a:spcPct val="100000"/>
              </a:lnSpc>
            </a:pPr>
            <a:r>
              <a:rPr lang="pt-BR" sz="2800" i="1" spc="-1" dirty="0">
                <a:latin typeface="Arial" panose="020B0604020202020204"/>
                <a:ea typeface="Arial" panose="020B0604020202020204"/>
              </a:rPr>
              <a:t>§ 1º Para fins do disposto no inciso I do caput deste artigo, a Administração deverá demonstrar a inviabilidade de competição mediante atestado de exclusividade, contrato de exclusividade, declaração do fabricante ou outro documento idôneo capaz de comprovar que o objeto é fornecido ou prestado por produtor, empresa ou representante comercial exclusivos, vedada a preferência por marca específica.</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 2º Para fins do disposto no inciso II </a:t>
            </a:r>
            <a:r>
              <a:rPr lang="pt-BR" sz="2800" i="1" spc="-1" dirty="0" err="1">
                <a:latin typeface="Arial" panose="020B0604020202020204"/>
                <a:ea typeface="Arial" panose="020B0604020202020204"/>
              </a:rPr>
              <a:t>docaputdeste</a:t>
            </a:r>
            <a:r>
              <a:rPr lang="pt-BR" sz="2800" i="1" spc="-1" dirty="0">
                <a:latin typeface="Arial" panose="020B0604020202020204"/>
                <a:ea typeface="Arial" panose="020B0604020202020204"/>
              </a:rPr>
              <a:t> artigo, considera-se empresário exclusivo a pessoa física ou jurídica que possua contrato, declaração, carta ou outro documento que ateste a exclusividade permanente e contínua de representação, no País ou em Estado específico, do profissional do setor artístico, afastada a possibilidade de contratação direta por inexigibilidade por meio de empresário com representação restrita a evento ou local específico.</a:t>
            </a:r>
            <a:endParaRPr lang="pt-BR" sz="2800" spc="-1" dirty="0">
              <a:latin typeface="Arial" panose="020B0604020202020204"/>
            </a:endParaRP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1245090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LEI 14.133/21</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85000" lnSpcReduction="10000"/>
          </a:bodyPr>
          <a:lstStyle/>
          <a:p>
            <a:pPr algn="just">
              <a:lnSpc>
                <a:spcPct val="100000"/>
              </a:lnSpc>
            </a:pPr>
            <a:r>
              <a:rPr lang="pt-BR" sz="2800" i="1" spc="-1" dirty="0">
                <a:latin typeface="Arial" panose="020B0604020202020204"/>
                <a:ea typeface="Arial" panose="020B0604020202020204"/>
              </a:rPr>
              <a:t>§ 3º Para fins do disposto no inciso III </a:t>
            </a:r>
            <a:r>
              <a:rPr lang="pt-BR" sz="2800" i="1" spc="-1" dirty="0" err="1">
                <a:latin typeface="Arial" panose="020B0604020202020204"/>
                <a:ea typeface="Arial" panose="020B0604020202020204"/>
              </a:rPr>
              <a:t>docaputdeste</a:t>
            </a:r>
            <a:r>
              <a:rPr lang="pt-BR" sz="2800" i="1" spc="-1" dirty="0">
                <a:latin typeface="Arial" panose="020B0604020202020204"/>
                <a:ea typeface="Arial" panose="020B0604020202020204"/>
              </a:rPr>
              <a:t> artigo, considera-se de notória especialização o profissional ou a empresa cujo conceito no campo de sua especialidade, decorrente de desempenho anterior, estudos, experiência, publicações, organização, aparelhamento, equipe técnica ou outros requisitos relacionados com suas atividades, permita inferir que o seu trabalho é essencial e reconhecidamente adequado à plena satisfação do objeto do contrato.</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 4º Nas contratações com fundamento no inciso III </a:t>
            </a:r>
            <a:r>
              <a:rPr lang="pt-BR" sz="2800" i="1" spc="-1" dirty="0" err="1">
                <a:latin typeface="Arial" panose="020B0604020202020204"/>
                <a:ea typeface="Arial" panose="020B0604020202020204"/>
              </a:rPr>
              <a:t>docaputdeste</a:t>
            </a:r>
            <a:r>
              <a:rPr lang="pt-BR" sz="2800" i="1" spc="-1" dirty="0">
                <a:latin typeface="Arial" panose="020B0604020202020204"/>
                <a:ea typeface="Arial" panose="020B0604020202020204"/>
              </a:rPr>
              <a:t> artigo, é vedada a subcontratação de empresas ou a atuação de profissionais distintos daqueles que tenham justificado a inexigibilidade.</a:t>
            </a:r>
            <a:endParaRPr lang="pt-BR" sz="2800" spc="-1" dirty="0">
              <a:latin typeface="Arial" panose="020B0604020202020204"/>
            </a:endParaRP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9389200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85000" lnSpcReduction="20000"/>
          </a:bodyPr>
          <a:lstStyle/>
          <a:p>
            <a:pPr marL="76200" marR="76200" lvl="0" indent="0" algn="just" rtl="0">
              <a:lnSpc>
                <a:spcPct val="115000"/>
              </a:lnSpc>
              <a:spcBef>
                <a:spcPts val="600"/>
              </a:spcBef>
              <a:spcAft>
                <a:spcPts val="0"/>
              </a:spcAft>
              <a:buNone/>
            </a:pPr>
            <a:r>
              <a:rPr lang="pt-BR" sz="2800" b="1" dirty="0">
                <a:solidFill>
                  <a:schemeClr val="dk1"/>
                </a:solidFill>
                <a:latin typeface="Calibri"/>
                <a:ea typeface="Calibri"/>
                <a:cs typeface="Calibri"/>
                <a:sym typeface="Calibri"/>
              </a:rPr>
              <a:t>Art. 3º</a:t>
            </a:r>
            <a:r>
              <a:rPr lang="pt-BR" sz="2800" dirty="0">
                <a:solidFill>
                  <a:schemeClr val="dk1"/>
                </a:solidFill>
                <a:latin typeface="Calibri"/>
                <a:ea typeface="Calibri"/>
                <a:cs typeface="Calibri"/>
                <a:sym typeface="Calibri"/>
              </a:rPr>
              <a:t>  Será adotada a dispensa de licitação, na forma eletrônica, nas seguintes hipóteses:</a:t>
            </a:r>
          </a:p>
          <a:p>
            <a:pPr marL="76200" marR="76200" lvl="0" indent="0" algn="just" rtl="0">
              <a:lnSpc>
                <a:spcPct val="115000"/>
              </a:lnSpc>
              <a:spcBef>
                <a:spcPts val="600"/>
              </a:spcBef>
              <a:spcAft>
                <a:spcPts val="0"/>
              </a:spcAft>
              <a:buNone/>
            </a:pPr>
            <a:endParaRPr lang="pt-BR" sz="2800" dirty="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 - </a:t>
            </a:r>
            <a:r>
              <a:rPr lang="pt-BR" sz="2800" b="1" dirty="0">
                <a:solidFill>
                  <a:schemeClr val="dk1"/>
                </a:solidFill>
                <a:latin typeface="Calibri"/>
                <a:ea typeface="Calibri"/>
                <a:cs typeface="Calibri"/>
                <a:sym typeface="Calibri"/>
              </a:rPr>
              <a:t>contratação de obras e serviços de engenharia ou de serviços de manutenção de veículos automotores</a:t>
            </a:r>
            <a:r>
              <a:rPr lang="pt-BR" sz="2800" dirty="0">
                <a:solidFill>
                  <a:schemeClr val="dk1"/>
                </a:solidFill>
                <a:latin typeface="Calibri"/>
                <a:ea typeface="Calibri"/>
                <a:cs typeface="Calibri"/>
                <a:sym typeface="Calibri"/>
              </a:rPr>
              <a:t>, no limite atualizado do disposto no inciso I do caput do art. 75 da Lei nº 14.133, de 2021; </a:t>
            </a:r>
            <a:r>
              <a:rPr lang="pt-BR" sz="2800" b="1" dirty="0">
                <a:solidFill>
                  <a:srgbClr val="FF0000"/>
                </a:solidFill>
                <a:latin typeface="Calibri"/>
                <a:ea typeface="Calibri"/>
                <a:cs typeface="Calibri"/>
                <a:sym typeface="Calibri"/>
              </a:rPr>
              <a:t>(R$ 100.000,00)</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II - </a:t>
            </a:r>
            <a:r>
              <a:rPr lang="pt-BR" sz="2800" b="1" dirty="0">
                <a:solidFill>
                  <a:schemeClr val="dk1"/>
                </a:solidFill>
                <a:latin typeface="Calibri"/>
                <a:ea typeface="Calibri"/>
                <a:cs typeface="Calibri"/>
                <a:sym typeface="Calibri"/>
              </a:rPr>
              <a:t>contratação de bens e serviços</a:t>
            </a:r>
            <a:r>
              <a:rPr lang="pt-BR" sz="2800" dirty="0">
                <a:solidFill>
                  <a:schemeClr val="dk1"/>
                </a:solidFill>
                <a:latin typeface="Calibri"/>
                <a:ea typeface="Calibri"/>
                <a:cs typeface="Calibri"/>
                <a:sym typeface="Calibri"/>
              </a:rPr>
              <a:t>, no limite atualizado do disposto no inciso II do caput do art. 75 da Lei nº 14.133, de 2021; </a:t>
            </a:r>
            <a:r>
              <a:rPr lang="pt-BR" sz="2800" b="1" dirty="0">
                <a:solidFill>
                  <a:srgbClr val="FF0000"/>
                </a:solidFill>
                <a:latin typeface="Calibri"/>
                <a:ea typeface="Calibri"/>
                <a:cs typeface="Calibri"/>
                <a:sym typeface="Calibri"/>
              </a:rPr>
              <a:t>(R$ 50.000,00)</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III - </a:t>
            </a:r>
            <a:r>
              <a:rPr lang="pt-BR" sz="2800" b="1" dirty="0">
                <a:solidFill>
                  <a:schemeClr val="dk1"/>
                </a:solidFill>
                <a:latin typeface="Calibri"/>
                <a:ea typeface="Calibri"/>
                <a:cs typeface="Calibri"/>
                <a:sym typeface="Calibri"/>
              </a:rPr>
              <a:t>contratação de obras, bens e serviços, incluídos os serviços de engenharia, nos termos do disposto no inciso III e seguintes do caput</a:t>
            </a:r>
            <a:r>
              <a:rPr lang="pt-BR" sz="2800" dirty="0">
                <a:solidFill>
                  <a:schemeClr val="dk1"/>
                </a:solidFill>
                <a:latin typeface="Calibri"/>
                <a:ea typeface="Calibri"/>
                <a:cs typeface="Calibri"/>
                <a:sym typeface="Calibri"/>
              </a:rPr>
              <a:t> do art. 75 da Lei nº 14.133, de 2021, quando cabível; e</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41295141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0" y="1234440"/>
            <a:ext cx="10579608" cy="4928616"/>
          </a:xfrm>
        </p:spPr>
        <p:txBody>
          <a:bodyPr>
            <a:normAutofit fontScale="25000" lnSpcReduction="20000"/>
          </a:bodyPr>
          <a:lstStyle/>
          <a:p>
            <a:pPr marL="76200" marR="76200" algn="just" rtl="0">
              <a:spcBef>
                <a:spcPts val="600"/>
              </a:spcBef>
              <a:spcAft>
                <a:spcPts val="600"/>
              </a:spcAft>
            </a:pPr>
            <a:r>
              <a:rPr lang="pt-BR" sz="8000" b="1" i="0" dirty="0">
                <a:solidFill>
                  <a:srgbClr val="000000"/>
                </a:solidFill>
                <a:effectLst/>
                <a:latin typeface="Calibri" panose="020F0502020204030204" pitchFamily="34" charset="0"/>
              </a:rPr>
              <a:t>§ 1º</a:t>
            </a:r>
            <a:r>
              <a:rPr lang="pt-BR" sz="8000" b="0" i="0" dirty="0">
                <a:solidFill>
                  <a:srgbClr val="000000"/>
                </a:solidFill>
                <a:effectLst/>
                <a:latin typeface="Calibri" panose="020F0502020204030204" pitchFamily="34" charset="0"/>
              </a:rPr>
              <a:t> Para </a:t>
            </a:r>
            <a:r>
              <a:rPr lang="pt-BR" sz="8000" b="0" i="0" dirty="0" err="1">
                <a:solidFill>
                  <a:srgbClr val="000000"/>
                </a:solidFill>
                <a:effectLst/>
                <a:latin typeface="Calibri" panose="020F0502020204030204" pitchFamily="34" charset="0"/>
              </a:rPr>
              <a:t>ﬁns</a:t>
            </a:r>
            <a:r>
              <a:rPr lang="pt-BR" sz="8000" b="0" i="0" dirty="0">
                <a:solidFill>
                  <a:srgbClr val="000000"/>
                </a:solidFill>
                <a:effectLst/>
                <a:latin typeface="Calibri" panose="020F0502020204030204" pitchFamily="34" charset="0"/>
              </a:rPr>
              <a:t> de aferição dos valores que atendam aos limites referidos nos incisos I e II do caput, deverão ser observados:</a:t>
            </a:r>
          </a:p>
          <a:p>
            <a:pPr marL="76200" marR="76200" algn="just">
              <a:spcBef>
                <a:spcPts val="600"/>
              </a:spcBef>
              <a:spcAft>
                <a:spcPts val="600"/>
              </a:spcAft>
            </a:pPr>
            <a:endParaRPr lang="pt-BR" sz="8000" b="0" i="0" dirty="0">
              <a:solidFill>
                <a:srgbClr val="000000"/>
              </a:solidFill>
              <a:effectLst/>
              <a:latin typeface="Calibri" panose="020F0502020204030204" pitchFamily="34" charset="0"/>
            </a:endParaRPr>
          </a:p>
          <a:p>
            <a:pPr marL="76200" marR="76200" algn="just">
              <a:spcBef>
                <a:spcPts val="600"/>
              </a:spcBef>
              <a:spcAft>
                <a:spcPts val="600"/>
              </a:spcAft>
            </a:pPr>
            <a:r>
              <a:rPr lang="pt-BR" sz="8000" b="0" i="0" dirty="0">
                <a:solidFill>
                  <a:srgbClr val="000000"/>
                </a:solidFill>
                <a:effectLst/>
                <a:latin typeface="Calibri" panose="020F0502020204030204" pitchFamily="34" charset="0"/>
              </a:rPr>
              <a:t>I - o somatório despendido no exercício </a:t>
            </a:r>
            <a:r>
              <a:rPr lang="pt-BR" sz="8000" b="0" i="0" dirty="0" err="1">
                <a:solidFill>
                  <a:srgbClr val="000000"/>
                </a:solidFill>
                <a:effectLst/>
                <a:latin typeface="Calibri" panose="020F0502020204030204" pitchFamily="34" charset="0"/>
              </a:rPr>
              <a:t>ﬁnanceiro</a:t>
            </a:r>
            <a:r>
              <a:rPr lang="pt-BR" sz="8000" b="0" i="0" dirty="0">
                <a:solidFill>
                  <a:srgbClr val="000000"/>
                </a:solidFill>
                <a:effectLst/>
                <a:latin typeface="Calibri" panose="020F0502020204030204" pitchFamily="34" charset="0"/>
              </a:rPr>
              <a:t> pela respectiva UASG de Compras; e</a:t>
            </a:r>
          </a:p>
          <a:p>
            <a:pPr marL="76200" marR="76200" algn="just">
              <a:spcBef>
                <a:spcPts val="600"/>
              </a:spcBef>
              <a:spcAft>
                <a:spcPts val="600"/>
              </a:spcAft>
            </a:pPr>
            <a:endParaRPr lang="pt-BR" sz="8000" b="0" i="0" dirty="0">
              <a:solidFill>
                <a:srgbClr val="000000"/>
              </a:solidFill>
              <a:effectLst/>
              <a:latin typeface="Calibri" panose="020F0502020204030204" pitchFamily="34" charset="0"/>
            </a:endParaRPr>
          </a:p>
          <a:p>
            <a:pPr marL="76200" marR="76200" algn="just">
              <a:spcBef>
                <a:spcPts val="600"/>
              </a:spcBef>
              <a:spcAft>
                <a:spcPts val="600"/>
              </a:spcAft>
            </a:pPr>
            <a:r>
              <a:rPr lang="pt-BR" sz="8000" b="0" i="0" dirty="0">
                <a:solidFill>
                  <a:srgbClr val="000000"/>
                </a:solidFill>
                <a:effectLst/>
                <a:latin typeface="Calibri" panose="020F0502020204030204" pitchFamily="34" charset="0"/>
              </a:rPr>
              <a:t>II - o somatório da despesa realizada com objetos de mesma natureza, entendidos como tais aqueles relativos a contratações no mesmo ramo de atividade.</a:t>
            </a:r>
          </a:p>
          <a:p>
            <a:pPr marL="76200" marR="76200" algn="just" rtl="0">
              <a:spcBef>
                <a:spcPts val="600"/>
              </a:spcBef>
              <a:spcAft>
                <a:spcPts val="600"/>
              </a:spcAft>
            </a:pPr>
            <a:endParaRPr lang="pt-BR" sz="8000"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sz="8000" b="1" i="0" dirty="0">
                <a:solidFill>
                  <a:srgbClr val="000000"/>
                </a:solidFill>
                <a:effectLst/>
                <a:latin typeface="Calibri" panose="020F0502020204030204" pitchFamily="34" charset="0"/>
              </a:rPr>
              <a:t>§ 2º</a:t>
            </a:r>
            <a:r>
              <a:rPr lang="pt-BR" sz="8000" b="0" i="0" dirty="0">
                <a:solidFill>
                  <a:srgbClr val="000000"/>
                </a:solidFill>
                <a:effectLst/>
                <a:latin typeface="Calibri" panose="020F0502020204030204" pitchFamily="34" charset="0"/>
              </a:rPr>
              <a:t> Considera-se ramo de atividade a linha de fornecimento registrada pelo fornecedor quando do seu cadastramento no Sistema de Cadastramento Unificado de Fornecedores (</a:t>
            </a:r>
            <a:r>
              <a:rPr lang="pt-BR" sz="8000" b="0" i="0" dirty="0" err="1">
                <a:solidFill>
                  <a:srgbClr val="000000"/>
                </a:solidFill>
                <a:effectLst/>
                <a:latin typeface="Calibri" panose="020F0502020204030204" pitchFamily="34" charset="0"/>
              </a:rPr>
              <a:t>Sicaf</a:t>
            </a:r>
            <a:r>
              <a:rPr lang="pt-BR" sz="8000" b="0" i="0" dirty="0">
                <a:solidFill>
                  <a:srgbClr val="000000"/>
                </a:solidFill>
                <a:effectLst/>
                <a:latin typeface="Calibri" panose="020F0502020204030204" pitchFamily="34" charset="0"/>
              </a:rPr>
              <a:t>), vinculada:</a:t>
            </a:r>
          </a:p>
          <a:p>
            <a:pPr marL="76200" marR="76200" algn="just">
              <a:spcBef>
                <a:spcPts val="600"/>
              </a:spcBef>
              <a:spcAft>
                <a:spcPts val="600"/>
              </a:spcAft>
            </a:pPr>
            <a:endParaRPr lang="pt-BR" sz="8000" b="0" i="0" dirty="0">
              <a:solidFill>
                <a:srgbClr val="000000"/>
              </a:solidFill>
              <a:effectLst/>
              <a:latin typeface="Calibri" panose="020F0502020204030204" pitchFamily="34" charset="0"/>
            </a:endParaRPr>
          </a:p>
          <a:p>
            <a:pPr marL="76200" marR="76200" algn="just">
              <a:spcBef>
                <a:spcPts val="600"/>
              </a:spcBef>
              <a:spcAft>
                <a:spcPts val="600"/>
              </a:spcAft>
            </a:pPr>
            <a:r>
              <a:rPr lang="pt-BR" sz="8000" b="0" i="0" dirty="0">
                <a:solidFill>
                  <a:srgbClr val="000000"/>
                </a:solidFill>
                <a:effectLst/>
                <a:latin typeface="Calibri" panose="020F0502020204030204" pitchFamily="34" charset="0"/>
              </a:rPr>
              <a:t>I - </a:t>
            </a:r>
            <a:r>
              <a:rPr lang="pt-BR" sz="8000" b="1" i="0" dirty="0">
                <a:solidFill>
                  <a:srgbClr val="FF0000"/>
                </a:solidFill>
                <a:effectLst/>
                <a:latin typeface="Calibri" panose="020F0502020204030204" pitchFamily="34" charset="0"/>
              </a:rPr>
              <a:t>à classe de materiais do Padrão Descritivo de Materiais (PDM)</a:t>
            </a:r>
            <a:r>
              <a:rPr lang="pt-BR" sz="8000" b="0" i="0" dirty="0">
                <a:solidFill>
                  <a:srgbClr val="000000"/>
                </a:solidFill>
                <a:effectLst/>
                <a:latin typeface="Calibri" panose="020F0502020204030204" pitchFamily="34" charset="0"/>
              </a:rPr>
              <a:t> do Sistema de Catalogação de Material do Governo federal; ou</a:t>
            </a:r>
          </a:p>
          <a:p>
            <a:pPr marL="76200" marR="76200" algn="just">
              <a:spcBef>
                <a:spcPts val="600"/>
              </a:spcBef>
              <a:spcAft>
                <a:spcPts val="600"/>
              </a:spcAft>
            </a:pPr>
            <a:endParaRPr lang="pt-BR" sz="8000" b="0" i="0" dirty="0">
              <a:solidFill>
                <a:srgbClr val="000000"/>
              </a:solidFill>
              <a:effectLst/>
              <a:latin typeface="Calibri" panose="020F0502020204030204" pitchFamily="34" charset="0"/>
            </a:endParaRPr>
          </a:p>
          <a:p>
            <a:pPr marL="76200" marR="76200" algn="just">
              <a:spcBef>
                <a:spcPts val="600"/>
              </a:spcBef>
              <a:spcAft>
                <a:spcPts val="600"/>
              </a:spcAft>
            </a:pPr>
            <a:r>
              <a:rPr lang="pt-BR" sz="8000" b="0" i="0" dirty="0">
                <a:solidFill>
                  <a:srgbClr val="000000"/>
                </a:solidFill>
                <a:effectLst/>
                <a:latin typeface="Calibri" panose="020F0502020204030204" pitchFamily="34" charset="0"/>
              </a:rPr>
              <a:t>II - à descrição dos serviços ou das obras, constante do Sistema de Catalogação de Serviços ou de Obras do Governo federal.</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pPr marL="114300" indent="0">
              <a:buNone/>
            </a:pPr>
            <a:endParaRPr lang="pt-BR" dirty="0"/>
          </a:p>
        </p:txBody>
      </p:sp>
    </p:spTree>
    <p:extLst>
      <p:ext uri="{BB962C8B-B14F-4D97-AF65-F5344CB8AC3E}">
        <p14:creationId xmlns:p14="http://schemas.microsoft.com/office/powerpoint/2010/main" val="29871860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0" y="1234440"/>
            <a:ext cx="10579608" cy="4928616"/>
          </a:xfrm>
        </p:spPr>
        <p:txBody>
          <a:bodyPr>
            <a:normAutofit/>
          </a:bodyPr>
          <a:lstStyle/>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pPr marL="114300" indent="0">
              <a:buNone/>
            </a:pPr>
            <a:endParaRPr lang="pt-BR" dirty="0"/>
          </a:p>
        </p:txBody>
      </p:sp>
      <p:pic>
        <p:nvPicPr>
          <p:cNvPr id="2" name="Imagem 1" descr="Interface gráfica do usuário, Aplicativo&#10;&#10;Descrição gerada automaticamente">
            <a:extLst>
              <a:ext uri="{FF2B5EF4-FFF2-40B4-BE49-F238E27FC236}">
                <a16:creationId xmlns:a16="http://schemas.microsoft.com/office/drawing/2014/main" id="{9F5400AE-8C93-6DEA-ABD2-9A7884612E24}"/>
              </a:ext>
            </a:extLst>
          </p:cNvPr>
          <p:cNvPicPr>
            <a:picLocks noChangeAspect="1"/>
          </p:cNvPicPr>
          <p:nvPr/>
        </p:nvPicPr>
        <p:blipFill>
          <a:blip r:embed="rId4"/>
          <a:stretch>
            <a:fillRect/>
          </a:stretch>
        </p:blipFill>
        <p:spPr>
          <a:xfrm>
            <a:off x="1866123" y="812356"/>
            <a:ext cx="6007742" cy="5792648"/>
          </a:xfrm>
          <a:prstGeom prst="rect">
            <a:avLst/>
          </a:prstGeom>
        </p:spPr>
      </p:pic>
    </p:spTree>
    <p:extLst>
      <p:ext uri="{BB962C8B-B14F-4D97-AF65-F5344CB8AC3E}">
        <p14:creationId xmlns:p14="http://schemas.microsoft.com/office/powerpoint/2010/main" val="18517382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92500" lnSpcReduction="10000"/>
          </a:bodyPr>
          <a:lstStyle/>
          <a:p>
            <a:pPr marL="76200" marR="76200" lvl="0" indent="0" algn="just" rtl="0">
              <a:lnSpc>
                <a:spcPct val="115000"/>
              </a:lnSpc>
              <a:spcBef>
                <a:spcPts val="600"/>
              </a:spcBef>
              <a:spcAft>
                <a:spcPts val="0"/>
              </a:spcAft>
              <a:buNone/>
            </a:pPr>
            <a:r>
              <a:rPr lang="pt-BR" sz="2800" b="1" dirty="0">
                <a:solidFill>
                  <a:schemeClr val="dk1"/>
                </a:solidFill>
                <a:latin typeface="Calibri"/>
                <a:ea typeface="Calibri"/>
                <a:cs typeface="Calibri"/>
                <a:sym typeface="Calibri"/>
              </a:rPr>
              <a:t>Art. 5º</a:t>
            </a:r>
            <a:r>
              <a:rPr lang="pt-BR" sz="2800" dirty="0">
                <a:solidFill>
                  <a:schemeClr val="dk1"/>
                </a:solidFill>
                <a:latin typeface="Calibri"/>
                <a:ea typeface="Calibri"/>
                <a:cs typeface="Calibri"/>
                <a:sym typeface="Calibri"/>
              </a:rPr>
              <a:t> O DEMAP/DICOM/DEMIMP deverá inserir no sistema as seguintes informações para a realização do procedimento de contratação:</a:t>
            </a:r>
          </a:p>
          <a:p>
            <a:pPr marL="76200" marR="76200" lvl="0" indent="0" algn="just" rtl="0">
              <a:lnSpc>
                <a:spcPct val="115000"/>
              </a:lnSpc>
              <a:spcBef>
                <a:spcPts val="600"/>
              </a:spcBef>
              <a:spcAft>
                <a:spcPts val="0"/>
              </a:spcAft>
              <a:buNone/>
            </a:pPr>
            <a:endParaRPr lang="pt-BR" sz="2800" dirty="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 - a </a:t>
            </a:r>
            <a:r>
              <a:rPr lang="pt-BR" sz="2800" dirty="0" err="1">
                <a:solidFill>
                  <a:schemeClr val="dk1"/>
                </a:solidFill>
                <a:latin typeface="Calibri"/>
                <a:ea typeface="Calibri"/>
                <a:cs typeface="Calibri"/>
                <a:sym typeface="Calibri"/>
              </a:rPr>
              <a:t>especiﬁcação</a:t>
            </a:r>
            <a:r>
              <a:rPr lang="pt-BR" sz="2800" dirty="0">
                <a:solidFill>
                  <a:schemeClr val="dk1"/>
                </a:solidFill>
                <a:latin typeface="Calibri"/>
                <a:ea typeface="Calibri"/>
                <a:cs typeface="Calibri"/>
                <a:sym typeface="Calibri"/>
              </a:rPr>
              <a:t> do objeto a ser adquirido ou contratado;</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II - as quantidades e o preço estimado de cada item, nos termos do disposto no inciso II do art. 4º, observada a respectiva unidade de fornecimento;</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III - o local e o prazo de entrega do bem, prestação do serviço ou realização da obra;</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4062301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marL="76200" marR="76200" lvl="0" indent="0" algn="just" rtl="0">
              <a:lnSpc>
                <a:spcPct val="115000"/>
              </a:lnSpc>
              <a:spcBef>
                <a:spcPts val="600"/>
              </a:spcBef>
              <a:spcAft>
                <a:spcPts val="0"/>
              </a:spcAft>
              <a:buNone/>
            </a:pPr>
            <a:r>
              <a:rPr lang="pt-BR" sz="3200" b="1" dirty="0">
                <a:solidFill>
                  <a:schemeClr val="dk1"/>
                </a:solidFill>
                <a:latin typeface="Calibri"/>
                <a:ea typeface="Calibri"/>
                <a:cs typeface="Calibri"/>
                <a:sym typeface="Calibri"/>
              </a:rPr>
              <a:t>Art. 5º</a:t>
            </a:r>
            <a:r>
              <a:rPr lang="pt-BR" sz="3200" dirty="0">
                <a:solidFill>
                  <a:schemeClr val="dk1"/>
                </a:solidFill>
                <a:latin typeface="Calibri"/>
                <a:ea typeface="Calibri"/>
                <a:cs typeface="Calibri"/>
                <a:sym typeface="Calibri"/>
              </a:rPr>
              <a:t> …</a:t>
            </a:r>
          </a:p>
          <a:p>
            <a:pPr marL="76200" marR="76200" lvl="0" indent="0" algn="just" rtl="0">
              <a:lnSpc>
                <a:spcPct val="115000"/>
              </a:lnSpc>
              <a:spcBef>
                <a:spcPts val="600"/>
              </a:spcBef>
              <a:spcAft>
                <a:spcPts val="0"/>
              </a:spcAft>
              <a:buNone/>
            </a:pPr>
            <a:endParaRPr lang="pt-BR" sz="4400" dirty="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IV - o intervalo mínimo de diferença de valores ou de percentuais entre os lances, que incidirá tanto em relação aos lances intermediários quanto em relação ao lance que cobrir a melhor oferta;</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V - a observância das disposições previstas na Lei Complementar nº 123, de 14 de dezembro de 2006;</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VI - as condições da contratação e as sanções motivadas pela inexecução total ou parcial do acordo;</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VII - a data e o horário de sua realização, respeitado o horário comercial, e o endereço eletrônico onde ocorrerá o procedimento.</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6405083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92500" lnSpcReduction="10000"/>
          </a:bodyPr>
          <a:lstStyle/>
          <a:p>
            <a:pPr marL="76200" marR="76200" lvl="0" indent="0" algn="just" rtl="0">
              <a:lnSpc>
                <a:spcPct val="115000"/>
              </a:lnSpc>
              <a:spcBef>
                <a:spcPts val="600"/>
              </a:spcBef>
              <a:spcAft>
                <a:spcPts val="0"/>
              </a:spcAft>
              <a:buNone/>
            </a:pPr>
            <a:r>
              <a:rPr lang="pt-BR" sz="2800" b="1" dirty="0">
                <a:solidFill>
                  <a:schemeClr val="dk1"/>
                </a:solidFill>
                <a:latin typeface="Calibri"/>
                <a:ea typeface="Calibri"/>
                <a:cs typeface="Calibri"/>
                <a:sym typeface="Calibri"/>
              </a:rPr>
              <a:t>Art. 5º</a:t>
            </a:r>
            <a:r>
              <a:rPr lang="pt-BR" sz="2800" dirty="0">
                <a:solidFill>
                  <a:schemeClr val="dk1"/>
                </a:solidFill>
                <a:latin typeface="Calibri"/>
                <a:ea typeface="Calibri"/>
                <a:cs typeface="Calibri"/>
                <a:sym typeface="Calibri"/>
              </a:rPr>
              <a:t> …</a:t>
            </a:r>
          </a:p>
          <a:p>
            <a:pPr marL="76200" marR="76200" lvl="0" indent="0" algn="just" rtl="0">
              <a:lnSpc>
                <a:spcPct val="115000"/>
              </a:lnSpc>
              <a:spcBef>
                <a:spcPts val="600"/>
              </a:spcBef>
              <a:spcAft>
                <a:spcPts val="0"/>
              </a:spcAft>
              <a:buNone/>
            </a:pPr>
            <a:endParaRPr lang="pt-BR" sz="6000" dirty="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r>
              <a:rPr lang="pt-BR" sz="3200" b="1" dirty="0">
                <a:solidFill>
                  <a:schemeClr val="dk1"/>
                </a:solidFill>
                <a:latin typeface="Calibri"/>
                <a:ea typeface="Calibri"/>
                <a:cs typeface="Calibri"/>
                <a:sym typeface="Calibri"/>
              </a:rPr>
              <a:t>Parágrafo único.</a:t>
            </a:r>
            <a:r>
              <a:rPr lang="pt-BR" sz="3200" dirty="0">
                <a:solidFill>
                  <a:schemeClr val="dk1"/>
                </a:solidFill>
                <a:latin typeface="Calibri"/>
                <a:ea typeface="Calibri"/>
                <a:cs typeface="Calibri"/>
                <a:sym typeface="Calibri"/>
              </a:rPr>
              <a:t> Em todas as hipóteses estabelecidas no art. 3º, o prazo </a:t>
            </a:r>
            <a:r>
              <a:rPr lang="pt-BR" sz="3200" dirty="0" err="1">
                <a:solidFill>
                  <a:schemeClr val="dk1"/>
                </a:solidFill>
                <a:latin typeface="Calibri"/>
                <a:ea typeface="Calibri"/>
                <a:cs typeface="Calibri"/>
                <a:sym typeface="Calibri"/>
              </a:rPr>
              <a:t>ﬁxado</a:t>
            </a:r>
            <a:r>
              <a:rPr lang="pt-BR" sz="3200" dirty="0">
                <a:solidFill>
                  <a:schemeClr val="dk1"/>
                </a:solidFill>
                <a:latin typeface="Calibri"/>
                <a:ea typeface="Calibri"/>
                <a:cs typeface="Calibri"/>
                <a:sym typeface="Calibri"/>
              </a:rPr>
              <a:t> para abertura do procedimento e envio de lances, de que trata o Capítulo III, não será inferior a 3 (três) dias úteis, contados da data de divulgação do aviso de contratação direta conforme modelo da AGU.</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5368928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a:bodyPr>
          <a:lstStyle/>
          <a:p>
            <a:pPr marL="76200" marR="76200" lvl="0" indent="0" algn="just" rtl="0">
              <a:lnSpc>
                <a:spcPct val="115000"/>
              </a:lnSpc>
              <a:spcBef>
                <a:spcPts val="600"/>
              </a:spcBef>
              <a:spcAft>
                <a:spcPts val="0"/>
              </a:spcAft>
              <a:buNone/>
            </a:pPr>
            <a:r>
              <a:rPr lang="pt-BR" sz="2800" b="1" dirty="0">
                <a:solidFill>
                  <a:schemeClr val="dk1"/>
                </a:solidFill>
                <a:latin typeface="Calibri"/>
                <a:ea typeface="Calibri"/>
                <a:cs typeface="Calibri"/>
                <a:sym typeface="Calibri"/>
              </a:rPr>
              <a:t>Art. 7º</a:t>
            </a:r>
            <a:r>
              <a:rPr lang="pt-BR" sz="2800" dirty="0">
                <a:solidFill>
                  <a:schemeClr val="dk1"/>
                </a:solidFill>
                <a:latin typeface="Calibri"/>
                <a:ea typeface="Calibri"/>
                <a:cs typeface="Calibri"/>
                <a:sym typeface="Calibri"/>
              </a:rPr>
              <a:t> A partir da data e horário estabelecidos, o procedimento será automaticamente aberto pelo sistema para o envio de lances públicos e sucessivos por período nunca inferior a 6 (seis) horas ou superior a 10 (dez) horas, exclusivamente por meio do sistema eletrônico.</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r>
              <a:rPr lang="pt-BR" sz="2800" b="1" dirty="0">
                <a:solidFill>
                  <a:schemeClr val="dk1"/>
                </a:solidFill>
                <a:latin typeface="Calibri"/>
                <a:ea typeface="Calibri"/>
                <a:cs typeface="Calibri"/>
                <a:sym typeface="Calibri"/>
              </a:rPr>
              <a:t>Parágrafo único.</a:t>
            </a:r>
            <a:r>
              <a:rPr lang="pt-BR" sz="2800" dirty="0">
                <a:solidFill>
                  <a:schemeClr val="dk1"/>
                </a:solidFill>
                <a:latin typeface="Calibri"/>
                <a:ea typeface="Calibri"/>
                <a:cs typeface="Calibri"/>
                <a:sym typeface="Calibri"/>
              </a:rPr>
              <a:t> Imediatamente após o término do prazo estabelecido no caput, o procedimento será encerrado e o sistema ordenará e divulgará os lances em ordem crescente de </a:t>
            </a:r>
            <a:r>
              <a:rPr lang="pt-BR" sz="2800" dirty="0" err="1">
                <a:solidFill>
                  <a:schemeClr val="dk1"/>
                </a:solidFill>
                <a:latin typeface="Calibri"/>
                <a:ea typeface="Calibri"/>
                <a:cs typeface="Calibri"/>
                <a:sym typeface="Calibri"/>
              </a:rPr>
              <a:t>classiﬁcação</a:t>
            </a:r>
            <a:r>
              <a:rPr lang="pt-BR" sz="2800" dirty="0">
                <a:solidFill>
                  <a:schemeClr val="dk1"/>
                </a:solidFill>
                <a:latin typeface="Calibri"/>
                <a:ea typeface="Calibri"/>
                <a:cs typeface="Calibri"/>
                <a:sym typeface="Calibri"/>
              </a:rPr>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13267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indent="-171450">
              <a:lnSpc>
                <a:spcPct val="90000"/>
              </a:lnSpc>
              <a:spcBef>
                <a:spcPts val="560"/>
              </a:spcBef>
              <a:buFont typeface="Arial" panose="020B0604020202020204" pitchFamily="34" charset="0"/>
              <a:buChar char="•"/>
            </a:pPr>
            <a:r>
              <a:rPr lang="en-US" sz="3200" spc="-1" dirty="0"/>
              <a:t>Art. 8º A </a:t>
            </a:r>
            <a:r>
              <a:rPr lang="en-US" sz="3200" spc="-1" dirty="0" err="1"/>
              <a:t>licitação</a:t>
            </a:r>
            <a:r>
              <a:rPr lang="en-US" sz="3200" spc="-1" dirty="0"/>
              <a:t> </a:t>
            </a:r>
            <a:r>
              <a:rPr lang="en-US" sz="3200" spc="-1" dirty="0" err="1"/>
              <a:t>será</a:t>
            </a:r>
            <a:r>
              <a:rPr lang="en-US" sz="3200" spc="-1" dirty="0"/>
              <a:t> </a:t>
            </a:r>
            <a:r>
              <a:rPr lang="en-US" sz="3200" spc="-1" dirty="0" err="1"/>
              <a:t>conduzida</a:t>
            </a:r>
            <a:r>
              <a:rPr lang="en-US" sz="3200" spc="-1" dirty="0"/>
              <a:t> </a:t>
            </a:r>
            <a:r>
              <a:rPr lang="en-US" sz="3200" spc="-1" dirty="0" err="1"/>
              <a:t>por</a:t>
            </a:r>
            <a:r>
              <a:rPr lang="en-US" sz="3200" spc="-1" dirty="0"/>
              <a:t> </a:t>
            </a:r>
            <a:r>
              <a:rPr lang="en-US" sz="3200" spc="-1" dirty="0" err="1"/>
              <a:t>agente</a:t>
            </a:r>
            <a:r>
              <a:rPr lang="en-US" sz="3200" spc="-1" dirty="0"/>
              <a:t> de </a:t>
            </a:r>
            <a:r>
              <a:rPr lang="en-US" sz="3200" spc="-1" dirty="0" err="1"/>
              <a:t>contratação</a:t>
            </a:r>
            <a:r>
              <a:rPr lang="en-US" sz="3200" spc="-1" dirty="0"/>
              <a:t>, </a:t>
            </a:r>
            <a:r>
              <a:rPr lang="en-US" sz="3200" spc="-1" dirty="0" err="1"/>
              <a:t>pessoa</a:t>
            </a:r>
            <a:r>
              <a:rPr lang="en-US" sz="3200" spc="-1" dirty="0"/>
              <a:t> </a:t>
            </a:r>
            <a:r>
              <a:rPr lang="en-US" sz="3200" spc="-1" dirty="0" err="1"/>
              <a:t>designada</a:t>
            </a:r>
            <a:r>
              <a:rPr lang="en-US" sz="3200" spc="-1" dirty="0"/>
              <a:t> pela </a:t>
            </a:r>
            <a:r>
              <a:rPr lang="en-US" sz="3200" spc="-1" dirty="0" err="1"/>
              <a:t>autoridade</a:t>
            </a:r>
            <a:r>
              <a:rPr lang="en-US" sz="3200" spc="-1" dirty="0"/>
              <a:t> </a:t>
            </a:r>
            <a:r>
              <a:rPr lang="en-US" sz="3200" spc="-1" dirty="0" err="1"/>
              <a:t>competente</a:t>
            </a:r>
            <a:r>
              <a:rPr lang="en-US" sz="3200" spc="-1" dirty="0"/>
              <a:t>, </a:t>
            </a:r>
            <a:r>
              <a:rPr lang="en-US" sz="3200" b="1" u="sng" spc="-1" dirty="0"/>
              <a:t>entre </a:t>
            </a:r>
            <a:r>
              <a:rPr lang="en-US" sz="3200" b="1" u="sng" spc="-1" dirty="0" err="1"/>
              <a:t>servidores</a:t>
            </a:r>
            <a:r>
              <a:rPr lang="en-US" sz="3200" b="1" u="sng" spc="-1" dirty="0"/>
              <a:t> </a:t>
            </a:r>
            <a:r>
              <a:rPr lang="en-US" sz="3200" b="1" u="sng" spc="-1" dirty="0" err="1"/>
              <a:t>efetivos</a:t>
            </a:r>
            <a:r>
              <a:rPr lang="en-US" sz="3200" b="1" u="sng" spc="-1" dirty="0"/>
              <a:t> </a:t>
            </a:r>
            <a:r>
              <a:rPr lang="en-US" sz="3200" b="1" u="sng" spc="-1" dirty="0" err="1"/>
              <a:t>ou</a:t>
            </a:r>
            <a:r>
              <a:rPr lang="en-US" sz="3200" b="1" u="sng" spc="-1" dirty="0"/>
              <a:t> </a:t>
            </a:r>
            <a:r>
              <a:rPr lang="en-US" sz="3200" b="1" u="sng" spc="-1" dirty="0" err="1"/>
              <a:t>empregados</a:t>
            </a:r>
            <a:r>
              <a:rPr lang="en-US" sz="3200" b="1" u="sng" spc="-1" dirty="0"/>
              <a:t> </a:t>
            </a:r>
            <a:r>
              <a:rPr lang="en-US" sz="3200" b="1" u="sng" spc="-1" dirty="0" err="1"/>
              <a:t>públicos</a:t>
            </a:r>
            <a:r>
              <a:rPr lang="en-US" sz="3200" b="1" u="sng" spc="-1" dirty="0"/>
              <a:t> dos </a:t>
            </a:r>
            <a:r>
              <a:rPr lang="en-US" sz="3200" b="1" u="sng" spc="-1" dirty="0" err="1"/>
              <a:t>quadros</a:t>
            </a:r>
            <a:r>
              <a:rPr lang="en-US" sz="3200" b="1" u="sng" spc="-1" dirty="0"/>
              <a:t> </a:t>
            </a:r>
            <a:r>
              <a:rPr lang="en-US" sz="3200" b="1" u="sng" spc="-1" dirty="0" err="1"/>
              <a:t>permanentes</a:t>
            </a:r>
            <a:r>
              <a:rPr lang="en-US" sz="3200" b="1" u="sng" spc="-1" dirty="0"/>
              <a:t> </a:t>
            </a:r>
            <a:r>
              <a:rPr lang="en-US" sz="3200" spc="-1" dirty="0"/>
              <a:t>da </a:t>
            </a:r>
            <a:r>
              <a:rPr lang="en-US" sz="3200" spc="-1" dirty="0" err="1"/>
              <a:t>Administração</a:t>
            </a:r>
            <a:r>
              <a:rPr lang="en-US" sz="3200" spc="-1" dirty="0"/>
              <a:t> </a:t>
            </a:r>
            <a:r>
              <a:rPr lang="en-US" sz="3200" spc="-1" dirty="0" err="1"/>
              <a:t>Pública</a:t>
            </a:r>
            <a:r>
              <a:rPr lang="en-US" sz="3200" spc="-1" dirty="0"/>
              <a:t>, para </a:t>
            </a:r>
            <a:r>
              <a:rPr lang="en-US" sz="3200" spc="-1" dirty="0" err="1"/>
              <a:t>tomar</a:t>
            </a:r>
            <a:r>
              <a:rPr lang="en-US" sz="3200" spc="-1" dirty="0"/>
              <a:t> </a:t>
            </a:r>
            <a:r>
              <a:rPr lang="en-US" sz="3200" spc="-1" dirty="0" err="1"/>
              <a:t>decisões</a:t>
            </a:r>
            <a:r>
              <a:rPr lang="en-US" sz="3200" spc="-1" dirty="0"/>
              <a:t>, </a:t>
            </a:r>
            <a:r>
              <a:rPr lang="en-US" sz="3200" spc="-1" dirty="0" err="1"/>
              <a:t>acompanhar</a:t>
            </a:r>
            <a:r>
              <a:rPr lang="en-US" sz="3200" spc="-1" dirty="0"/>
              <a:t> o </a:t>
            </a:r>
            <a:r>
              <a:rPr lang="en-US" sz="3200" spc="-1" dirty="0" err="1"/>
              <a:t>trâmite</a:t>
            </a:r>
            <a:r>
              <a:rPr lang="en-US" sz="3200" spc="-1" dirty="0"/>
              <a:t> da </a:t>
            </a:r>
            <a:r>
              <a:rPr lang="en-US" sz="3200" spc="-1" dirty="0" err="1"/>
              <a:t>licitação</a:t>
            </a:r>
            <a:r>
              <a:rPr lang="en-US" sz="3200" spc="-1" dirty="0"/>
              <a:t>, </a:t>
            </a:r>
            <a:r>
              <a:rPr lang="en-US" sz="3200" spc="-1" dirty="0" err="1"/>
              <a:t>dar</a:t>
            </a:r>
            <a:r>
              <a:rPr lang="en-US" sz="3200" spc="-1" dirty="0"/>
              <a:t> </a:t>
            </a:r>
            <a:r>
              <a:rPr lang="en-US" sz="3200" spc="-1" dirty="0" err="1"/>
              <a:t>impulso</a:t>
            </a:r>
            <a:r>
              <a:rPr lang="en-US" sz="3200" spc="-1" dirty="0"/>
              <a:t> </a:t>
            </a:r>
            <a:r>
              <a:rPr lang="en-US" sz="3200" spc="-1" dirty="0" err="1"/>
              <a:t>ao</a:t>
            </a:r>
            <a:r>
              <a:rPr lang="en-US" sz="3200" spc="-1" dirty="0"/>
              <a:t> </a:t>
            </a:r>
            <a:r>
              <a:rPr lang="en-US" sz="3200" spc="-1" dirty="0" err="1"/>
              <a:t>procedimento</a:t>
            </a:r>
            <a:r>
              <a:rPr lang="en-US" sz="3200" spc="-1" dirty="0"/>
              <a:t> </a:t>
            </a:r>
            <a:r>
              <a:rPr lang="en-US" sz="3200" spc="-1" dirty="0" err="1"/>
              <a:t>licitatório</a:t>
            </a:r>
            <a:r>
              <a:rPr lang="en-US" sz="3200" spc="-1" dirty="0"/>
              <a:t> e </a:t>
            </a:r>
            <a:r>
              <a:rPr lang="en-US" sz="3200" spc="-1" dirty="0" err="1"/>
              <a:t>executar</a:t>
            </a:r>
            <a:r>
              <a:rPr lang="en-US" sz="3200" spc="-1" dirty="0"/>
              <a:t> </a:t>
            </a:r>
            <a:r>
              <a:rPr lang="en-US" sz="3200" spc="-1" dirty="0" err="1"/>
              <a:t>quaisquer</a:t>
            </a:r>
            <a:r>
              <a:rPr lang="en-US" sz="3200" spc="-1" dirty="0"/>
              <a:t> </a:t>
            </a:r>
            <a:r>
              <a:rPr lang="en-US" sz="3200" spc="-1" dirty="0" err="1"/>
              <a:t>outras</a:t>
            </a:r>
            <a:r>
              <a:rPr lang="en-US" sz="3200" spc="-1" dirty="0"/>
              <a:t> </a:t>
            </a:r>
            <a:r>
              <a:rPr lang="en-US" sz="3200" spc="-1" dirty="0" err="1"/>
              <a:t>atividades</a:t>
            </a:r>
            <a:r>
              <a:rPr lang="en-US" sz="3200" spc="-1" dirty="0"/>
              <a:t> </a:t>
            </a:r>
            <a:r>
              <a:rPr lang="en-US" sz="3200" spc="-1" dirty="0" err="1"/>
              <a:t>necessárias</a:t>
            </a:r>
            <a:r>
              <a:rPr lang="en-US" sz="3200" spc="-1" dirty="0"/>
              <a:t> </a:t>
            </a:r>
            <a:r>
              <a:rPr lang="en-US" sz="3200" spc="-1" dirty="0" err="1"/>
              <a:t>ao</a:t>
            </a:r>
            <a:r>
              <a:rPr lang="en-US" sz="3200" spc="-1" dirty="0"/>
              <a:t> </a:t>
            </a:r>
            <a:r>
              <a:rPr lang="en-US" sz="3200" spc="-1" dirty="0" err="1"/>
              <a:t>bom</a:t>
            </a:r>
            <a:r>
              <a:rPr lang="en-US" sz="3200" spc="-1" dirty="0"/>
              <a:t> </a:t>
            </a:r>
            <a:r>
              <a:rPr lang="en-US" sz="3200" spc="-1" dirty="0" err="1"/>
              <a:t>andamento</a:t>
            </a:r>
            <a:r>
              <a:rPr lang="en-US" sz="3200" spc="-1" dirty="0"/>
              <a:t> do </a:t>
            </a:r>
            <a:r>
              <a:rPr lang="en-US" sz="3200" spc="-1" dirty="0" err="1"/>
              <a:t>certame</a:t>
            </a:r>
            <a:r>
              <a:rPr lang="en-US" sz="3200" spc="-1" dirty="0"/>
              <a:t> </a:t>
            </a:r>
            <a:r>
              <a:rPr lang="en-US" sz="3200" spc="-1" dirty="0" err="1"/>
              <a:t>até</a:t>
            </a:r>
            <a:r>
              <a:rPr lang="en-US" sz="3200" spc="-1" dirty="0"/>
              <a:t> a </a:t>
            </a:r>
            <a:r>
              <a:rPr lang="en-US" sz="3200" spc="-1" dirty="0" err="1"/>
              <a:t>homologação</a:t>
            </a:r>
            <a:r>
              <a:rPr lang="en-US" sz="3200" spc="-1" dirty="0"/>
              <a:t>.</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1853904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92500" lnSpcReduction="20000"/>
          </a:bodyPr>
          <a:lstStyle/>
          <a:p>
            <a:pPr marL="76200" marR="76200" algn="just" rtl="0">
              <a:spcBef>
                <a:spcPts val="600"/>
              </a:spcBef>
              <a:spcAft>
                <a:spcPts val="600"/>
              </a:spcAft>
            </a:pPr>
            <a:r>
              <a:rPr lang="pt-BR" b="1" i="0" dirty="0">
                <a:solidFill>
                  <a:srgbClr val="000000"/>
                </a:solidFill>
                <a:effectLst/>
                <a:latin typeface="Calibri" panose="020F0502020204030204" pitchFamily="34" charset="0"/>
              </a:rPr>
              <a:t>Art. 8º</a:t>
            </a:r>
            <a:r>
              <a:rPr lang="pt-BR" b="0" i="0" dirty="0">
                <a:solidFill>
                  <a:srgbClr val="000000"/>
                </a:solidFill>
                <a:effectLst/>
                <a:latin typeface="Calibri" panose="020F0502020204030204" pitchFamily="34" charset="0"/>
              </a:rPr>
              <a:t> Encerrado o procedimento de envio de lances, o DEMAP/DEMIMP e Equipe de Planejamento da Contratação, realizarão a </a:t>
            </a:r>
            <a:r>
              <a:rPr lang="pt-BR" b="0" i="0" dirty="0" err="1">
                <a:solidFill>
                  <a:srgbClr val="000000"/>
                </a:solidFill>
                <a:effectLst/>
                <a:latin typeface="Calibri" panose="020F0502020204030204" pitchFamily="34" charset="0"/>
              </a:rPr>
              <a:t>veriﬁcação</a:t>
            </a:r>
            <a:r>
              <a:rPr lang="pt-BR" b="0" i="0" dirty="0">
                <a:solidFill>
                  <a:srgbClr val="000000"/>
                </a:solidFill>
                <a:effectLst/>
                <a:latin typeface="Calibri" panose="020F0502020204030204" pitchFamily="34" charset="0"/>
              </a:rPr>
              <a:t> da conformidade da proposta </a:t>
            </a:r>
            <a:r>
              <a:rPr lang="pt-BR" b="0" i="0" dirty="0" err="1">
                <a:solidFill>
                  <a:srgbClr val="000000"/>
                </a:solidFill>
                <a:effectLst/>
                <a:latin typeface="Calibri" panose="020F0502020204030204" pitchFamily="34" charset="0"/>
              </a:rPr>
              <a:t>classiﬁcada</a:t>
            </a:r>
            <a:r>
              <a:rPr lang="pt-BR" b="0" i="0" dirty="0">
                <a:solidFill>
                  <a:srgbClr val="000000"/>
                </a:solidFill>
                <a:effectLst/>
                <a:latin typeface="Calibri" panose="020F0502020204030204" pitchFamily="34" charset="0"/>
              </a:rPr>
              <a:t> em primeiro lugar quanto à adequação ao objeto e à compatibilidade do preço em relação ao estipulado para a contratação.</a:t>
            </a:r>
          </a:p>
          <a:p>
            <a:pPr marL="0" marR="76200" indent="0" algn="just" rtl="0">
              <a:spcBef>
                <a:spcPts val="600"/>
              </a:spcBef>
              <a:spcAft>
                <a:spcPts val="600"/>
              </a:spcAft>
              <a:buNone/>
            </a:pPr>
            <a:r>
              <a:rPr lang="pt-BR" b="0" i="0" dirty="0">
                <a:solidFill>
                  <a:srgbClr val="000000"/>
                </a:solidFill>
                <a:effectLst/>
                <a:latin typeface="Calibri" panose="020F0502020204030204" pitchFamily="34" charset="0"/>
              </a:rPr>
              <a:t> </a:t>
            </a:r>
          </a:p>
          <a:p>
            <a:pPr marL="76200" marR="76200" algn="just" rtl="0">
              <a:spcBef>
                <a:spcPts val="600"/>
              </a:spcBef>
              <a:spcAft>
                <a:spcPts val="600"/>
              </a:spcAft>
            </a:pPr>
            <a:r>
              <a:rPr lang="pt-BR" b="1" i="0" dirty="0">
                <a:solidFill>
                  <a:srgbClr val="000000"/>
                </a:solidFill>
                <a:effectLst/>
                <a:latin typeface="Calibri" panose="020F0502020204030204" pitchFamily="34" charset="0"/>
              </a:rPr>
              <a:t>Art. 9.</a:t>
            </a:r>
            <a:r>
              <a:rPr lang="pt-BR" b="0" i="0" dirty="0">
                <a:solidFill>
                  <a:srgbClr val="000000"/>
                </a:solidFill>
                <a:effectLst/>
                <a:latin typeface="Calibri" panose="020F0502020204030204" pitchFamily="34" charset="0"/>
              </a:rPr>
              <a:t> </a:t>
            </a:r>
            <a:r>
              <a:rPr lang="pt-BR" b="0" i="0" dirty="0" err="1">
                <a:solidFill>
                  <a:srgbClr val="000000"/>
                </a:solidFill>
                <a:effectLst/>
                <a:latin typeface="Calibri" panose="020F0502020204030204" pitchFamily="34" charset="0"/>
              </a:rPr>
              <a:t>Deﬁnido</a:t>
            </a:r>
            <a:r>
              <a:rPr lang="pt-BR" b="0" i="0" dirty="0">
                <a:solidFill>
                  <a:srgbClr val="000000"/>
                </a:solidFill>
                <a:effectLst/>
                <a:latin typeface="Calibri" panose="020F0502020204030204" pitchFamily="34" charset="0"/>
              </a:rPr>
              <a:t> o resultado do julgamento, quando a proposta do primeiro colocado permanecer acima do preço máximo </a:t>
            </a:r>
            <a:r>
              <a:rPr lang="pt-BR" b="0" i="0" dirty="0" err="1">
                <a:solidFill>
                  <a:srgbClr val="000000"/>
                </a:solidFill>
                <a:effectLst/>
                <a:latin typeface="Calibri" panose="020F0502020204030204" pitchFamily="34" charset="0"/>
              </a:rPr>
              <a:t>deﬁnido</a:t>
            </a:r>
            <a:r>
              <a:rPr lang="pt-BR" b="0" i="0" dirty="0">
                <a:solidFill>
                  <a:srgbClr val="000000"/>
                </a:solidFill>
                <a:effectLst/>
                <a:latin typeface="Calibri" panose="020F0502020204030204" pitchFamily="34" charset="0"/>
              </a:rPr>
              <a:t> para a contratação, o DEMAP/DEMIMP deverá negociar condições mais vantajosas.</a:t>
            </a:r>
          </a:p>
          <a:p>
            <a:pPr marL="76200" marR="76200" algn="just" rtl="0">
              <a:spcBef>
                <a:spcPts val="600"/>
              </a:spcBef>
              <a:spcAft>
                <a:spcPts val="600"/>
              </a:spcAft>
            </a:pPr>
            <a:r>
              <a:rPr lang="pt-BR" b="1" i="0" dirty="0">
                <a:solidFill>
                  <a:srgbClr val="000000"/>
                </a:solidFill>
                <a:effectLst/>
                <a:latin typeface="Calibri" panose="020F0502020204030204" pitchFamily="34" charset="0"/>
              </a:rPr>
              <a:t>Parágrafo único. </a:t>
            </a:r>
            <a:r>
              <a:rPr lang="pt-BR" b="0" i="0" dirty="0">
                <a:solidFill>
                  <a:srgbClr val="000000"/>
                </a:solidFill>
                <a:effectLst/>
                <a:latin typeface="Calibri" panose="020F0502020204030204" pitchFamily="34" charset="0"/>
              </a:rPr>
              <a:t>Concluída a negociação, se houver, o resultado será registrado na ata do procedimento, devendo esta ser anexada aos autos do processo de contratação.</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7207838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marL="76200" marR="76200" algn="just" rtl="0">
              <a:spcBef>
                <a:spcPts val="600"/>
              </a:spcBef>
              <a:spcAft>
                <a:spcPts val="600"/>
              </a:spcAft>
            </a:pPr>
            <a:r>
              <a:rPr lang="pt-BR" b="1" i="0" dirty="0">
                <a:solidFill>
                  <a:srgbClr val="000000"/>
                </a:solidFill>
                <a:effectLst/>
                <a:latin typeface="Calibri" panose="020F0502020204030204" pitchFamily="34" charset="0"/>
              </a:rPr>
              <a:t>Art. 10.</a:t>
            </a:r>
            <a:r>
              <a:rPr lang="pt-BR" b="0" i="0" dirty="0">
                <a:solidFill>
                  <a:srgbClr val="000000"/>
                </a:solidFill>
                <a:effectLst/>
                <a:latin typeface="Calibri" panose="020F0502020204030204" pitchFamily="34" charset="0"/>
              </a:rPr>
              <a:t> A negociação poderá ser feita com os demais fornecedores </a:t>
            </a:r>
            <a:r>
              <a:rPr lang="pt-BR" b="0" i="0" dirty="0" err="1">
                <a:solidFill>
                  <a:srgbClr val="000000"/>
                </a:solidFill>
                <a:effectLst/>
                <a:latin typeface="Calibri" panose="020F0502020204030204" pitchFamily="34" charset="0"/>
              </a:rPr>
              <a:t>classiﬁcados</a:t>
            </a:r>
            <a:r>
              <a:rPr lang="pt-BR" b="0" i="0" dirty="0">
                <a:solidFill>
                  <a:srgbClr val="000000"/>
                </a:solidFill>
                <a:effectLst/>
                <a:latin typeface="Calibri" panose="020F0502020204030204" pitchFamily="34" charset="0"/>
              </a:rPr>
              <a:t>, exclusivamente por meio do sistema, respeitada a ordem de </a:t>
            </a:r>
            <a:r>
              <a:rPr lang="pt-BR" b="0" i="0" dirty="0" err="1">
                <a:solidFill>
                  <a:srgbClr val="000000"/>
                </a:solidFill>
                <a:effectLst/>
                <a:latin typeface="Calibri" panose="020F0502020204030204" pitchFamily="34" charset="0"/>
              </a:rPr>
              <a:t>classiﬁcação</a:t>
            </a:r>
            <a:r>
              <a:rPr lang="pt-BR" b="0" i="0" dirty="0">
                <a:solidFill>
                  <a:srgbClr val="000000"/>
                </a:solidFill>
                <a:effectLst/>
                <a:latin typeface="Calibri" panose="020F0502020204030204" pitchFamily="34" charset="0"/>
              </a:rPr>
              <a:t>, quando o primeiro colocado, mesmo após a negociação, for </a:t>
            </a:r>
            <a:r>
              <a:rPr lang="pt-BR" b="0" i="0" dirty="0" err="1">
                <a:solidFill>
                  <a:srgbClr val="000000"/>
                </a:solidFill>
                <a:effectLst/>
                <a:latin typeface="Calibri" panose="020F0502020204030204" pitchFamily="34" charset="0"/>
              </a:rPr>
              <a:t>desclassiﬁcado</a:t>
            </a:r>
            <a:r>
              <a:rPr lang="pt-BR" b="0" i="0" dirty="0">
                <a:solidFill>
                  <a:srgbClr val="000000"/>
                </a:solidFill>
                <a:effectLst/>
                <a:latin typeface="Calibri" panose="020F0502020204030204" pitchFamily="34" charset="0"/>
              </a:rPr>
              <a:t> em razão de sua proposta permanecer acima do preço máximo </a:t>
            </a:r>
            <a:r>
              <a:rPr lang="pt-BR" b="0" i="0" dirty="0" err="1">
                <a:solidFill>
                  <a:srgbClr val="000000"/>
                </a:solidFill>
                <a:effectLst/>
                <a:latin typeface="Calibri" panose="020F0502020204030204" pitchFamily="34" charset="0"/>
              </a:rPr>
              <a:t>deﬁnido</a:t>
            </a:r>
            <a:r>
              <a:rPr lang="pt-BR" b="0" i="0" dirty="0">
                <a:solidFill>
                  <a:srgbClr val="000000"/>
                </a:solidFill>
                <a:effectLst/>
                <a:latin typeface="Calibri" panose="020F0502020204030204" pitchFamily="34" charset="0"/>
              </a:rPr>
              <a:t> para a contratação.</a:t>
            </a:r>
          </a:p>
          <a:p>
            <a:pPr marL="0" marR="76200" indent="0" algn="just" rtl="0">
              <a:spcBef>
                <a:spcPts val="600"/>
              </a:spcBef>
              <a:spcAft>
                <a:spcPts val="600"/>
              </a:spcAft>
              <a:buNone/>
            </a:pPr>
            <a:r>
              <a:rPr lang="pt-BR" b="0" i="0" dirty="0">
                <a:solidFill>
                  <a:srgbClr val="000000"/>
                </a:solidFill>
                <a:effectLst/>
                <a:latin typeface="Calibri" panose="020F0502020204030204" pitchFamily="34" charset="0"/>
              </a:rPr>
              <a:t> </a:t>
            </a:r>
          </a:p>
          <a:p>
            <a:pPr marL="76200" marR="76200" algn="just" rtl="0">
              <a:spcBef>
                <a:spcPts val="600"/>
              </a:spcBef>
              <a:spcAft>
                <a:spcPts val="600"/>
              </a:spcAft>
            </a:pPr>
            <a:r>
              <a:rPr lang="pt-BR" b="1" i="0" dirty="0">
                <a:solidFill>
                  <a:srgbClr val="000000"/>
                </a:solidFill>
                <a:effectLst/>
                <a:latin typeface="Calibri" panose="020F0502020204030204" pitchFamily="34" charset="0"/>
              </a:rPr>
              <a:t>Art. 11.</a:t>
            </a:r>
            <a:r>
              <a:rPr lang="pt-BR" b="0" i="0" dirty="0">
                <a:solidFill>
                  <a:srgbClr val="000000"/>
                </a:solidFill>
                <a:effectLst/>
                <a:latin typeface="Calibri" panose="020F0502020204030204" pitchFamily="34" charset="0"/>
              </a:rPr>
              <a:t> </a:t>
            </a:r>
            <a:r>
              <a:rPr lang="pt-BR" b="0" i="0" dirty="0" err="1">
                <a:solidFill>
                  <a:srgbClr val="000000"/>
                </a:solidFill>
                <a:effectLst/>
                <a:latin typeface="Calibri" panose="020F0502020204030204" pitchFamily="34" charset="0"/>
              </a:rPr>
              <a:t>Deﬁnida</a:t>
            </a:r>
            <a:r>
              <a:rPr lang="pt-BR" b="0" i="0" dirty="0">
                <a:solidFill>
                  <a:srgbClr val="000000"/>
                </a:solidFill>
                <a:effectLst/>
                <a:latin typeface="Calibri" panose="020F0502020204030204" pitchFamily="34" charset="0"/>
              </a:rPr>
              <a:t> a proposta vencedora, DEMAP/DICOM/DEMIMP deverá solicitar, por meio do sistema, o envio da proposta e, se necessário, dos documentos complementares, adequada ao último lance ofertado pelo vencedor.</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Parágrafo único.</a:t>
            </a:r>
            <a:r>
              <a:rPr lang="pt-BR" b="0" i="0" dirty="0">
                <a:solidFill>
                  <a:srgbClr val="000000"/>
                </a:solidFill>
                <a:effectLst/>
                <a:latin typeface="Calibri" panose="020F0502020204030204" pitchFamily="34" charset="0"/>
              </a:rPr>
              <a:t> No caso de contratação em que o procedimento exija apresentação de planilhas com indicação dos quantitativos e dos custos unitários ou de custos e formação de preços, esta deverá ser encaminhada pelo sistema com os respectivos valores readequados à proposta vencedora.</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1747138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marL="76200" marR="76200" algn="just" rtl="0">
              <a:spcBef>
                <a:spcPts val="600"/>
              </a:spcBef>
              <a:spcAft>
                <a:spcPts val="600"/>
              </a:spcAft>
            </a:pPr>
            <a:r>
              <a:rPr lang="pt-BR" b="1" i="0" dirty="0">
                <a:solidFill>
                  <a:srgbClr val="000000"/>
                </a:solidFill>
                <a:effectLst/>
                <a:latin typeface="Calibri" panose="020F0502020204030204" pitchFamily="34" charset="0"/>
              </a:rPr>
              <a:t>Art. 12.</a:t>
            </a:r>
            <a:r>
              <a:rPr lang="pt-BR" b="0" i="0" dirty="0">
                <a:solidFill>
                  <a:srgbClr val="000000"/>
                </a:solidFill>
                <a:effectLst/>
                <a:latin typeface="Calibri" panose="020F0502020204030204" pitchFamily="34" charset="0"/>
              </a:rPr>
              <a:t> Para a habilitação do fornecedor mais bem </a:t>
            </a:r>
            <a:r>
              <a:rPr lang="pt-BR" b="0" i="0" dirty="0" err="1">
                <a:solidFill>
                  <a:srgbClr val="000000"/>
                </a:solidFill>
                <a:effectLst/>
                <a:latin typeface="Calibri" panose="020F0502020204030204" pitchFamily="34" charset="0"/>
              </a:rPr>
              <a:t>classiﬁcado</a:t>
            </a:r>
            <a:r>
              <a:rPr lang="pt-BR" b="0" i="0" dirty="0">
                <a:solidFill>
                  <a:srgbClr val="000000"/>
                </a:solidFill>
                <a:effectLst/>
                <a:latin typeface="Calibri" panose="020F0502020204030204" pitchFamily="34" charset="0"/>
              </a:rPr>
              <a:t> serão exigidas, exclusivamente, as condições de que dispõe a Lei nº 14.133, de 2021.</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 1º</a:t>
            </a:r>
            <a:r>
              <a:rPr lang="pt-BR" b="0" i="0" dirty="0">
                <a:solidFill>
                  <a:srgbClr val="000000"/>
                </a:solidFill>
                <a:effectLst/>
                <a:latin typeface="Calibri" panose="020F0502020204030204" pitchFamily="34" charset="0"/>
              </a:rPr>
              <a:t> A </a:t>
            </a:r>
            <a:r>
              <a:rPr lang="pt-BR" b="0" i="0" dirty="0" err="1">
                <a:solidFill>
                  <a:srgbClr val="000000"/>
                </a:solidFill>
                <a:effectLst/>
                <a:latin typeface="Calibri" panose="020F0502020204030204" pitchFamily="34" charset="0"/>
              </a:rPr>
              <a:t>veriﬁcação</a:t>
            </a:r>
            <a:r>
              <a:rPr lang="pt-BR" b="0" i="0" dirty="0">
                <a:solidFill>
                  <a:srgbClr val="000000"/>
                </a:solidFill>
                <a:effectLst/>
                <a:latin typeface="Calibri" panose="020F0502020204030204" pitchFamily="34" charset="0"/>
              </a:rPr>
              <a:t> dos documentos de que trata o caput será realizada no </a:t>
            </a:r>
            <a:r>
              <a:rPr lang="pt-BR" b="0" i="0" dirty="0" err="1">
                <a:solidFill>
                  <a:srgbClr val="000000"/>
                </a:solidFill>
                <a:effectLst/>
                <a:latin typeface="Calibri" panose="020F0502020204030204" pitchFamily="34" charset="0"/>
              </a:rPr>
              <a:t>Sicaf</a:t>
            </a:r>
            <a:r>
              <a:rPr lang="pt-BR" b="0" i="0" dirty="0">
                <a:solidFill>
                  <a:srgbClr val="000000"/>
                </a:solidFill>
                <a:effectLst/>
                <a:latin typeface="Calibri" panose="020F0502020204030204" pitchFamily="34" charset="0"/>
              </a:rPr>
              <a:t>, assegurado aos demais participantes o direito de acesso aos dados constantes dos sistemas.</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 2º </a:t>
            </a:r>
            <a:r>
              <a:rPr lang="pt-BR" b="0" i="0" dirty="0">
                <a:solidFill>
                  <a:srgbClr val="000000"/>
                </a:solidFill>
                <a:effectLst/>
                <a:latin typeface="Calibri" panose="020F0502020204030204" pitchFamily="34" charset="0"/>
              </a:rPr>
              <a:t>O disposto no § 1º deve constar expressamente do aviso de contratação direta.</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 3º</a:t>
            </a:r>
            <a:r>
              <a:rPr lang="pt-BR" b="0" i="0" dirty="0">
                <a:solidFill>
                  <a:srgbClr val="000000"/>
                </a:solidFill>
                <a:effectLst/>
                <a:latin typeface="Calibri" panose="020F0502020204030204" pitchFamily="34" charset="0"/>
              </a:rPr>
              <a:t> Na hipótese de necessidade de envio de documentos complementares aos já apresentados para a habilitação, na forma estabelecida no § 1º, ou de documentos não constantes do </a:t>
            </a:r>
            <a:r>
              <a:rPr lang="pt-BR" b="0" i="0" dirty="0" err="1">
                <a:solidFill>
                  <a:srgbClr val="000000"/>
                </a:solidFill>
                <a:effectLst/>
                <a:latin typeface="Calibri" panose="020F0502020204030204" pitchFamily="34" charset="0"/>
              </a:rPr>
              <a:t>Sicaf</a:t>
            </a:r>
            <a:r>
              <a:rPr lang="pt-BR" b="0" i="0" dirty="0">
                <a:solidFill>
                  <a:srgbClr val="000000"/>
                </a:solidFill>
                <a:effectLst/>
                <a:latin typeface="Calibri" panose="020F0502020204030204" pitchFamily="34" charset="0"/>
              </a:rPr>
              <a:t>, o órgão ou entidade deverá solicitar ao vencedor, no prazo mínimo de 2 (duas) horas, </a:t>
            </a:r>
            <a:r>
              <a:rPr lang="pt-BR" b="0" i="0" dirty="0" err="1">
                <a:solidFill>
                  <a:srgbClr val="000000"/>
                </a:solidFill>
                <a:effectLst/>
                <a:latin typeface="Calibri" panose="020F0502020204030204" pitchFamily="34" charset="0"/>
              </a:rPr>
              <a:t>deﬁnido</a:t>
            </a:r>
            <a:r>
              <a:rPr lang="pt-BR" b="0" i="0" dirty="0">
                <a:solidFill>
                  <a:srgbClr val="000000"/>
                </a:solidFill>
                <a:effectLst/>
                <a:latin typeface="Calibri" panose="020F0502020204030204" pitchFamily="34" charset="0"/>
              </a:rPr>
              <a:t> no edital, o envio desses por meio do sistema.</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2181941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0000" lnSpcReduction="20000"/>
          </a:bodyPr>
          <a:lstStyle/>
          <a:p>
            <a:pPr marL="76200" marR="76200" algn="just" rtl="0">
              <a:spcBef>
                <a:spcPts val="600"/>
              </a:spcBef>
              <a:spcAft>
                <a:spcPts val="600"/>
              </a:spcAft>
            </a:pPr>
            <a:r>
              <a:rPr lang="pt-BR" b="1" i="0" dirty="0">
                <a:solidFill>
                  <a:srgbClr val="000000"/>
                </a:solidFill>
                <a:effectLst/>
                <a:latin typeface="Calibri" panose="020F0502020204030204" pitchFamily="34" charset="0"/>
              </a:rPr>
              <a:t>Art. 15.</a:t>
            </a:r>
            <a:r>
              <a:rPr lang="pt-BR" b="0" i="0" dirty="0">
                <a:solidFill>
                  <a:srgbClr val="000000"/>
                </a:solidFill>
                <a:effectLst/>
                <a:latin typeface="Calibri" panose="020F0502020204030204" pitchFamily="34" charset="0"/>
              </a:rPr>
              <a:t> No caso do procedimento restar fracassado, a UASG de contratação poderá:</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I - republicar o procedimento;</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II - </a:t>
            </a:r>
            <a:r>
              <a:rPr lang="pt-BR" b="0" i="0" dirty="0" err="1">
                <a:solidFill>
                  <a:srgbClr val="000000"/>
                </a:solidFill>
                <a:effectLst/>
                <a:latin typeface="Calibri" panose="020F0502020204030204" pitchFamily="34" charset="0"/>
              </a:rPr>
              <a:t>ﬁxar</a:t>
            </a:r>
            <a:r>
              <a:rPr lang="pt-BR" b="0" i="0" dirty="0">
                <a:solidFill>
                  <a:srgbClr val="000000"/>
                </a:solidFill>
                <a:effectLst/>
                <a:latin typeface="Calibri" panose="020F0502020204030204" pitchFamily="34" charset="0"/>
              </a:rPr>
              <a:t> prazo para que os fornecedores interessados possam adequar as suas propostas ou sua situação no que se refere à habilitação; ou</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III - valer-se, para a contratação, de proposta obtida na pesquisa de preços que serviu de base ao procedimento, considerando os menores preços encontrados, e desde que atendidas às  condições de habilitação exigidas.</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Parágrafo único. </a:t>
            </a:r>
            <a:r>
              <a:rPr lang="pt-BR" b="0" i="0" dirty="0">
                <a:solidFill>
                  <a:srgbClr val="000000"/>
                </a:solidFill>
                <a:effectLst/>
                <a:latin typeface="Calibri" panose="020F0502020204030204" pitchFamily="34" charset="0"/>
              </a:rPr>
              <a:t>O disposto nos incisos I e III do caput poderá ser utilizado nas hipóteses de o procedimento restar deserto.</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8914065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0000" lnSpcReduction="20000"/>
          </a:bodyPr>
          <a:lstStyle/>
          <a:p>
            <a:pPr marL="76200" marR="76200" algn="just" rtl="0">
              <a:spcBef>
                <a:spcPts val="600"/>
              </a:spcBef>
              <a:spcAft>
                <a:spcPts val="600"/>
              </a:spcAft>
            </a:pPr>
            <a:r>
              <a:rPr lang="pt-BR" b="1" i="0" dirty="0">
                <a:solidFill>
                  <a:srgbClr val="000000"/>
                </a:solidFill>
                <a:effectLst/>
                <a:latin typeface="Calibri" panose="020F0502020204030204" pitchFamily="34" charset="0"/>
              </a:rPr>
              <a:t>Art. 15.</a:t>
            </a:r>
            <a:r>
              <a:rPr lang="pt-BR" b="0" i="0" dirty="0">
                <a:solidFill>
                  <a:srgbClr val="000000"/>
                </a:solidFill>
                <a:effectLst/>
                <a:latin typeface="Calibri" panose="020F0502020204030204" pitchFamily="34" charset="0"/>
              </a:rPr>
              <a:t> No caso do procedimento restar fracassado, a UASG de contratação poderá:</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I - republicar o procedimento;</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II - </a:t>
            </a:r>
            <a:r>
              <a:rPr lang="pt-BR" b="0" i="0" dirty="0" err="1">
                <a:solidFill>
                  <a:srgbClr val="000000"/>
                </a:solidFill>
                <a:effectLst/>
                <a:latin typeface="Calibri" panose="020F0502020204030204" pitchFamily="34" charset="0"/>
              </a:rPr>
              <a:t>ﬁxar</a:t>
            </a:r>
            <a:r>
              <a:rPr lang="pt-BR" b="0" i="0" dirty="0">
                <a:solidFill>
                  <a:srgbClr val="000000"/>
                </a:solidFill>
                <a:effectLst/>
                <a:latin typeface="Calibri" panose="020F0502020204030204" pitchFamily="34" charset="0"/>
              </a:rPr>
              <a:t> prazo para que os fornecedores interessados possam adequar as suas propostas ou sua situação no que se refere à habilitação; ou</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III - valer-se, para a contratação, de proposta obtida na pesquisa de preços que serviu de base ao procedimento, considerando os menores preços encontrados, e desde que atendidas às  condições de habilitação exigidas.</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Parágrafo único. </a:t>
            </a:r>
            <a:r>
              <a:rPr lang="pt-BR" b="0" i="0" dirty="0">
                <a:solidFill>
                  <a:srgbClr val="000000"/>
                </a:solidFill>
                <a:effectLst/>
                <a:latin typeface="Calibri" panose="020F0502020204030204" pitchFamily="34" charset="0"/>
              </a:rPr>
              <a:t>O disposto nos incisos I e III do caput poderá ser utilizado nas hipóteses de o procedimento restar deserto.</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4991447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algn="just"/>
            <a:r>
              <a:rPr lang="pt-BR" sz="2800" dirty="0">
                <a:solidFill>
                  <a:srgbClr val="162937"/>
                </a:solidFill>
                <a:latin typeface="+mn-lt"/>
              </a:rPr>
              <a:t>Art. 89. Os contratos de que trata esta Lei regular-se-ão pelas suas cláusulas e pelos preceitos de direito público, e a eles serão aplicados, supletivamente, os princípios da teoria geral dos contratos e as disposições de direito privado.</a:t>
            </a:r>
          </a:p>
          <a:p>
            <a:pPr algn="just"/>
            <a:endParaRPr lang="pt-BR" sz="2800" dirty="0">
              <a:solidFill>
                <a:srgbClr val="162937"/>
              </a:solidFill>
              <a:latin typeface="+mn-lt"/>
            </a:endParaRPr>
          </a:p>
          <a:p>
            <a:pPr algn="just"/>
            <a:r>
              <a:rPr lang="pt-BR" sz="2800" dirty="0">
                <a:solidFill>
                  <a:srgbClr val="162937"/>
                </a:solidFill>
                <a:latin typeface="+mn-lt"/>
              </a:rPr>
              <a:t>§ 1º Todo contrato deverá mencionar os nomes das partes e os de seus representantes, a finalidade, o ato que autorizou sua lavratura, o número do processo da licitação ou da contratação direta e a sujeição dos contratantes às normas desta Lei e às cláusulas contratuais.</a:t>
            </a:r>
          </a:p>
          <a:p>
            <a:pPr algn="just"/>
            <a:endParaRPr lang="pt-BR" sz="2800" dirty="0">
              <a:solidFill>
                <a:srgbClr val="162937"/>
              </a:solidFill>
              <a:latin typeface="+mn-lt"/>
            </a:endParaRPr>
          </a:p>
          <a:p>
            <a:pPr algn="just"/>
            <a:r>
              <a:rPr lang="pt-BR" sz="2800" dirty="0">
                <a:solidFill>
                  <a:srgbClr val="162937"/>
                </a:solidFill>
                <a:latin typeface="+mn-lt"/>
              </a:rPr>
              <a:t>§ 2º Os contratos deverão estabelecer com clareza e precisão as condições para sua execução, expressas em cláusulas que definam os direitos, as obrigações e as responsabilidades das partes, em conformidade com os termos do edital de licitação e os da proposta vencedora ou com os termos do ato que autorizou a contratação direta e os da respectiva proposta.</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895707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lnSpcReduction="10000"/>
          </a:bodyPr>
          <a:lstStyle/>
          <a:p>
            <a:pPr indent="-171450">
              <a:lnSpc>
                <a:spcPct val="90000"/>
              </a:lnSpc>
              <a:spcAft>
                <a:spcPts val="450"/>
              </a:spcAft>
              <a:buFont typeface="Arial" panose="020B0604020202020204" pitchFamily="34" charset="0"/>
              <a:buChar char="•"/>
            </a:pPr>
            <a:r>
              <a:rPr lang="en-US" sz="2800" dirty="0"/>
              <a:t>Art. 90. A </a:t>
            </a:r>
            <a:r>
              <a:rPr lang="en-US" sz="2800" dirty="0" err="1"/>
              <a:t>Administração</a:t>
            </a:r>
            <a:r>
              <a:rPr lang="en-US" sz="2800" dirty="0"/>
              <a:t> </a:t>
            </a:r>
            <a:r>
              <a:rPr lang="en-US" sz="2800" dirty="0" err="1"/>
              <a:t>convocará</a:t>
            </a:r>
            <a:r>
              <a:rPr lang="en-US" sz="2800" dirty="0"/>
              <a:t> </a:t>
            </a:r>
            <a:r>
              <a:rPr lang="en-US" sz="2800" dirty="0" err="1"/>
              <a:t>regularmente</a:t>
            </a:r>
            <a:r>
              <a:rPr lang="en-US" sz="2800" dirty="0"/>
              <a:t> o </a:t>
            </a:r>
            <a:r>
              <a:rPr lang="en-US" sz="2800" dirty="0" err="1"/>
              <a:t>licitante</a:t>
            </a:r>
            <a:r>
              <a:rPr lang="en-US" sz="2800" dirty="0"/>
              <a:t> </a:t>
            </a:r>
            <a:r>
              <a:rPr lang="en-US" sz="2800" dirty="0" err="1"/>
              <a:t>vencedor</a:t>
            </a:r>
            <a:r>
              <a:rPr lang="en-US" sz="2800" dirty="0"/>
              <a:t> para </a:t>
            </a:r>
            <a:r>
              <a:rPr lang="en-US" sz="2800" dirty="0" err="1"/>
              <a:t>assinar</a:t>
            </a:r>
            <a:r>
              <a:rPr lang="en-US" sz="2800" dirty="0"/>
              <a:t> o </a:t>
            </a:r>
            <a:r>
              <a:rPr lang="en-US" sz="2800" dirty="0" err="1"/>
              <a:t>termo</a:t>
            </a:r>
            <a:r>
              <a:rPr lang="en-US" sz="2800" dirty="0"/>
              <a:t> de </a:t>
            </a:r>
            <a:r>
              <a:rPr lang="en-US" sz="2800" dirty="0" err="1"/>
              <a:t>contrato</a:t>
            </a:r>
            <a:r>
              <a:rPr lang="en-US" sz="2800" dirty="0"/>
              <a:t> </a:t>
            </a:r>
            <a:r>
              <a:rPr lang="en-US" sz="2800" dirty="0" err="1"/>
              <a:t>ou</a:t>
            </a:r>
            <a:r>
              <a:rPr lang="en-US" sz="2800" dirty="0"/>
              <a:t> para </a:t>
            </a:r>
            <a:r>
              <a:rPr lang="en-US" sz="2800" dirty="0" err="1"/>
              <a:t>aceitar</a:t>
            </a:r>
            <a:r>
              <a:rPr lang="en-US" sz="2800" dirty="0"/>
              <a:t> </a:t>
            </a:r>
            <a:r>
              <a:rPr lang="en-US" sz="2800" dirty="0" err="1"/>
              <a:t>ou</a:t>
            </a:r>
            <a:r>
              <a:rPr lang="en-US" sz="2800" dirty="0"/>
              <a:t> </a:t>
            </a:r>
            <a:r>
              <a:rPr lang="en-US" sz="2800" dirty="0" err="1"/>
              <a:t>retirar</a:t>
            </a:r>
            <a:r>
              <a:rPr lang="en-US" sz="2800" dirty="0"/>
              <a:t> o </a:t>
            </a:r>
            <a:r>
              <a:rPr lang="en-US" sz="2800" dirty="0" err="1"/>
              <a:t>instrumento</a:t>
            </a:r>
            <a:r>
              <a:rPr lang="en-US" sz="2800" dirty="0"/>
              <a:t> </a:t>
            </a:r>
            <a:r>
              <a:rPr lang="en-US" sz="2800" dirty="0" err="1"/>
              <a:t>equivalente</a:t>
            </a:r>
            <a:r>
              <a:rPr lang="en-US" sz="2800" dirty="0"/>
              <a:t>, </a:t>
            </a:r>
            <a:r>
              <a:rPr lang="en-US" sz="2800" dirty="0" err="1"/>
              <a:t>dentro</a:t>
            </a:r>
            <a:r>
              <a:rPr lang="en-US" sz="2800" dirty="0"/>
              <a:t> do </a:t>
            </a:r>
            <a:r>
              <a:rPr lang="en-US" sz="2800" dirty="0" err="1"/>
              <a:t>prazo</a:t>
            </a:r>
            <a:r>
              <a:rPr lang="en-US" sz="2800" dirty="0"/>
              <a:t> e </a:t>
            </a:r>
            <a:r>
              <a:rPr lang="en-US" sz="2800" dirty="0" err="1"/>
              <a:t>nas</a:t>
            </a:r>
            <a:r>
              <a:rPr lang="en-US" sz="2800" dirty="0"/>
              <a:t> </a:t>
            </a:r>
            <a:r>
              <a:rPr lang="en-US" sz="2800" dirty="0" err="1"/>
              <a:t>condições</a:t>
            </a:r>
            <a:r>
              <a:rPr lang="en-US" sz="2800" dirty="0"/>
              <a:t> </a:t>
            </a:r>
            <a:r>
              <a:rPr lang="en-US" sz="2800" dirty="0" err="1"/>
              <a:t>estabelecidas</a:t>
            </a:r>
            <a:r>
              <a:rPr lang="en-US" sz="2800" dirty="0"/>
              <a:t> no </a:t>
            </a:r>
            <a:r>
              <a:rPr lang="en-US" sz="2800" dirty="0" err="1"/>
              <a:t>edital</a:t>
            </a:r>
            <a:r>
              <a:rPr lang="en-US" sz="2800" dirty="0"/>
              <a:t> de </a:t>
            </a:r>
            <a:r>
              <a:rPr lang="en-US" sz="2800" dirty="0" err="1"/>
              <a:t>licitação</a:t>
            </a:r>
            <a:r>
              <a:rPr lang="en-US" sz="2800" dirty="0"/>
              <a:t>, sob </a:t>
            </a:r>
            <a:r>
              <a:rPr lang="en-US" sz="2800" dirty="0" err="1"/>
              <a:t>pena</a:t>
            </a:r>
            <a:r>
              <a:rPr lang="en-US" sz="2800" dirty="0"/>
              <a:t> de </a:t>
            </a:r>
            <a:r>
              <a:rPr lang="en-US" sz="2800" dirty="0" err="1"/>
              <a:t>decair</a:t>
            </a:r>
            <a:r>
              <a:rPr lang="en-US" sz="2800" dirty="0"/>
              <a:t> o </a:t>
            </a:r>
            <a:r>
              <a:rPr lang="en-US" sz="2800" dirty="0" err="1"/>
              <a:t>direito</a:t>
            </a:r>
            <a:r>
              <a:rPr lang="en-US" sz="2800" dirty="0"/>
              <a:t> à </a:t>
            </a:r>
            <a:r>
              <a:rPr lang="en-US" sz="2800" dirty="0" err="1"/>
              <a:t>contratação</a:t>
            </a:r>
            <a:r>
              <a:rPr lang="en-US" sz="2800" dirty="0"/>
              <a:t>, </a:t>
            </a:r>
            <a:r>
              <a:rPr lang="en-US" sz="2800" dirty="0" err="1"/>
              <a:t>sem</a:t>
            </a:r>
            <a:r>
              <a:rPr lang="en-US" sz="2800" dirty="0"/>
              <a:t> </a:t>
            </a:r>
            <a:r>
              <a:rPr lang="en-US" sz="2800" dirty="0" err="1"/>
              <a:t>prejuízo</a:t>
            </a:r>
            <a:r>
              <a:rPr lang="en-US" sz="2800" dirty="0"/>
              <a:t> das </a:t>
            </a:r>
            <a:r>
              <a:rPr lang="en-US" sz="2800" dirty="0" err="1"/>
              <a:t>sanções</a:t>
            </a:r>
            <a:r>
              <a:rPr lang="en-US" sz="2800" dirty="0"/>
              <a:t> </a:t>
            </a:r>
            <a:r>
              <a:rPr lang="en-US" sz="2800" dirty="0" err="1"/>
              <a:t>previstas</a:t>
            </a:r>
            <a:r>
              <a:rPr lang="en-US" sz="2800" dirty="0"/>
              <a:t> </a:t>
            </a:r>
            <a:r>
              <a:rPr lang="en-US" sz="2800" dirty="0" err="1"/>
              <a:t>nesta</a:t>
            </a:r>
            <a:r>
              <a:rPr lang="en-US" sz="2800" dirty="0"/>
              <a:t> Lei.</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 1º O </a:t>
            </a:r>
            <a:r>
              <a:rPr lang="en-US" sz="2800" dirty="0" err="1"/>
              <a:t>prazo</a:t>
            </a:r>
            <a:r>
              <a:rPr lang="en-US" sz="2800" dirty="0"/>
              <a:t> de </a:t>
            </a:r>
            <a:r>
              <a:rPr lang="en-US" sz="2800" dirty="0" err="1"/>
              <a:t>convocação</a:t>
            </a:r>
            <a:r>
              <a:rPr lang="en-US" sz="2800" dirty="0"/>
              <a:t> </a:t>
            </a:r>
            <a:r>
              <a:rPr lang="en-US" sz="2800" dirty="0" err="1"/>
              <a:t>poderá</a:t>
            </a:r>
            <a:r>
              <a:rPr lang="en-US" sz="2800" dirty="0"/>
              <a:t> ser </a:t>
            </a:r>
            <a:r>
              <a:rPr lang="en-US" sz="2800" dirty="0" err="1"/>
              <a:t>prorrogado</a:t>
            </a:r>
            <a:r>
              <a:rPr lang="en-US" sz="2800" dirty="0"/>
              <a:t> 1 (</a:t>
            </a:r>
            <a:r>
              <a:rPr lang="en-US" sz="2800" dirty="0" err="1"/>
              <a:t>uma</a:t>
            </a:r>
            <a:r>
              <a:rPr lang="en-US" sz="2800" dirty="0"/>
              <a:t>) </a:t>
            </a:r>
            <a:r>
              <a:rPr lang="en-US" sz="2800" dirty="0" err="1"/>
              <a:t>vez</a:t>
            </a:r>
            <a:r>
              <a:rPr lang="en-US" sz="2800" dirty="0"/>
              <a:t>, </a:t>
            </a:r>
            <a:r>
              <a:rPr lang="en-US" sz="2800" dirty="0" err="1"/>
              <a:t>por</a:t>
            </a:r>
            <a:r>
              <a:rPr lang="en-US" sz="2800" dirty="0"/>
              <a:t> </a:t>
            </a:r>
            <a:r>
              <a:rPr lang="en-US" sz="2800" dirty="0" err="1"/>
              <a:t>igual</a:t>
            </a:r>
            <a:r>
              <a:rPr lang="en-US" sz="2800" dirty="0"/>
              <a:t> </a:t>
            </a:r>
            <a:r>
              <a:rPr lang="en-US" sz="2800" dirty="0" err="1"/>
              <a:t>período</a:t>
            </a:r>
            <a:r>
              <a:rPr lang="en-US" sz="2800" dirty="0"/>
              <a:t>, </a:t>
            </a:r>
            <a:r>
              <a:rPr lang="en-US" sz="2800" dirty="0" err="1"/>
              <a:t>mediante</a:t>
            </a:r>
            <a:r>
              <a:rPr lang="en-US" sz="2800" dirty="0"/>
              <a:t> </a:t>
            </a:r>
            <a:r>
              <a:rPr lang="en-US" sz="2800" dirty="0" err="1"/>
              <a:t>solicitação</a:t>
            </a:r>
            <a:r>
              <a:rPr lang="en-US" sz="2800" dirty="0"/>
              <a:t> da </a:t>
            </a:r>
            <a:r>
              <a:rPr lang="en-US" sz="2800" dirty="0" err="1"/>
              <a:t>parte</a:t>
            </a:r>
            <a:r>
              <a:rPr lang="en-US" sz="2800" dirty="0"/>
              <a:t> </a:t>
            </a:r>
            <a:r>
              <a:rPr lang="en-US" sz="2800" dirty="0" err="1"/>
              <a:t>durante</a:t>
            </a:r>
            <a:r>
              <a:rPr lang="en-US" sz="2800" dirty="0"/>
              <a:t> </a:t>
            </a:r>
            <a:r>
              <a:rPr lang="en-US" sz="2800" dirty="0" err="1"/>
              <a:t>seu</a:t>
            </a:r>
            <a:r>
              <a:rPr lang="en-US" sz="2800" dirty="0"/>
              <a:t> </a:t>
            </a:r>
            <a:r>
              <a:rPr lang="en-US" sz="2800" dirty="0" err="1"/>
              <a:t>transcurso</a:t>
            </a:r>
            <a:r>
              <a:rPr lang="en-US" sz="2800" dirty="0"/>
              <a:t>, </a:t>
            </a:r>
            <a:r>
              <a:rPr lang="en-US" sz="2800" dirty="0" err="1"/>
              <a:t>devidamente</a:t>
            </a:r>
            <a:r>
              <a:rPr lang="en-US" sz="2800" dirty="0"/>
              <a:t> </a:t>
            </a:r>
            <a:r>
              <a:rPr lang="en-US" sz="2800" dirty="0" err="1"/>
              <a:t>justificada</a:t>
            </a:r>
            <a:r>
              <a:rPr lang="en-US" sz="2800" dirty="0"/>
              <a:t>, e </a:t>
            </a:r>
            <a:r>
              <a:rPr lang="en-US" sz="2800" dirty="0" err="1"/>
              <a:t>desde</a:t>
            </a:r>
            <a:r>
              <a:rPr lang="en-US" sz="2800" dirty="0"/>
              <a:t> que o </a:t>
            </a:r>
            <a:r>
              <a:rPr lang="en-US" sz="2800" dirty="0" err="1"/>
              <a:t>motivo</a:t>
            </a:r>
            <a:r>
              <a:rPr lang="en-US" sz="2800" dirty="0"/>
              <a:t> </a:t>
            </a:r>
            <a:r>
              <a:rPr lang="en-US" sz="2800" dirty="0" err="1"/>
              <a:t>apresentado</a:t>
            </a:r>
            <a:r>
              <a:rPr lang="en-US" sz="2800" dirty="0"/>
              <a:t> </a:t>
            </a:r>
            <a:r>
              <a:rPr lang="en-US" sz="2800" dirty="0" err="1"/>
              <a:t>seja</a:t>
            </a:r>
            <a:r>
              <a:rPr lang="en-US" sz="2800" dirty="0"/>
              <a:t> </a:t>
            </a:r>
            <a:r>
              <a:rPr lang="en-US" sz="2800" dirty="0" err="1"/>
              <a:t>aceito</a:t>
            </a:r>
            <a:r>
              <a:rPr lang="en-US" sz="2800" dirty="0"/>
              <a:t> pela </a:t>
            </a:r>
            <a:r>
              <a:rPr lang="en-US" sz="2800" dirty="0" err="1"/>
              <a:t>Administração</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457520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indent="-171450">
              <a:lnSpc>
                <a:spcPct val="90000"/>
              </a:lnSpc>
              <a:spcAft>
                <a:spcPts val="450"/>
              </a:spcAft>
              <a:buFont typeface="Arial" panose="020B0604020202020204" pitchFamily="34" charset="0"/>
              <a:buChar char="•"/>
            </a:pPr>
            <a:r>
              <a:rPr lang="en-US" sz="2800" dirty="0"/>
              <a:t>§ 4º Na </a:t>
            </a:r>
            <a:r>
              <a:rPr lang="en-US" sz="2800" dirty="0" err="1"/>
              <a:t>hipótese</a:t>
            </a:r>
            <a:r>
              <a:rPr lang="en-US" sz="2800" dirty="0"/>
              <a:t> de </a:t>
            </a:r>
            <a:r>
              <a:rPr lang="en-US" sz="2800" dirty="0" err="1"/>
              <a:t>nenhum</a:t>
            </a:r>
            <a:r>
              <a:rPr lang="en-US" sz="2800" dirty="0"/>
              <a:t> dos </a:t>
            </a:r>
            <a:r>
              <a:rPr lang="en-US" sz="2800" dirty="0" err="1"/>
              <a:t>licitantes</a:t>
            </a:r>
            <a:r>
              <a:rPr lang="en-US" sz="2800" dirty="0"/>
              <a:t> </a:t>
            </a:r>
            <a:r>
              <a:rPr lang="en-US" sz="2800" dirty="0" err="1"/>
              <a:t>aceitar</a:t>
            </a:r>
            <a:r>
              <a:rPr lang="en-US" sz="2800" dirty="0"/>
              <a:t> a </a:t>
            </a:r>
            <a:r>
              <a:rPr lang="en-US" sz="2800" dirty="0" err="1"/>
              <a:t>contratação</a:t>
            </a:r>
            <a:r>
              <a:rPr lang="en-US" sz="2800" dirty="0"/>
              <a:t> </a:t>
            </a:r>
            <a:r>
              <a:rPr lang="en-US" sz="2800" dirty="0" err="1"/>
              <a:t>nos</a:t>
            </a:r>
            <a:r>
              <a:rPr lang="en-US" sz="2800" dirty="0"/>
              <a:t> </a:t>
            </a:r>
            <a:r>
              <a:rPr lang="en-US" sz="2800" dirty="0" err="1"/>
              <a:t>termos</a:t>
            </a:r>
            <a:r>
              <a:rPr lang="en-US" sz="2800" dirty="0"/>
              <a:t> do § 2º </a:t>
            </a:r>
            <a:r>
              <a:rPr lang="en-US" sz="2800" dirty="0" err="1"/>
              <a:t>deste</a:t>
            </a:r>
            <a:r>
              <a:rPr lang="en-US" sz="2800" dirty="0"/>
              <a:t> </a:t>
            </a:r>
            <a:r>
              <a:rPr lang="en-US" sz="2800" dirty="0" err="1"/>
              <a:t>artigo</a:t>
            </a:r>
            <a:r>
              <a:rPr lang="en-US" sz="2800" dirty="0"/>
              <a:t>, a </a:t>
            </a:r>
            <a:r>
              <a:rPr lang="en-US" sz="2800" dirty="0" err="1"/>
              <a:t>Administração</a:t>
            </a:r>
            <a:r>
              <a:rPr lang="en-US" sz="2800" dirty="0"/>
              <a:t>, </a:t>
            </a:r>
            <a:r>
              <a:rPr lang="en-US" sz="2800" dirty="0" err="1"/>
              <a:t>observados</a:t>
            </a:r>
            <a:r>
              <a:rPr lang="en-US" sz="2800" dirty="0"/>
              <a:t> o valor </a:t>
            </a:r>
            <a:r>
              <a:rPr lang="en-US" sz="2800" dirty="0" err="1"/>
              <a:t>estimado</a:t>
            </a:r>
            <a:r>
              <a:rPr lang="en-US" sz="2800" dirty="0"/>
              <a:t> e </a:t>
            </a:r>
            <a:r>
              <a:rPr lang="en-US" sz="2800" dirty="0" err="1"/>
              <a:t>sua</a:t>
            </a:r>
            <a:r>
              <a:rPr lang="en-US" sz="2800" dirty="0"/>
              <a:t> eventual </a:t>
            </a:r>
            <a:r>
              <a:rPr lang="en-US" sz="2800" dirty="0" err="1"/>
              <a:t>atualização</a:t>
            </a:r>
            <a:r>
              <a:rPr lang="en-US" sz="2800" dirty="0"/>
              <a:t> </a:t>
            </a:r>
            <a:r>
              <a:rPr lang="en-US" sz="2800" dirty="0" err="1"/>
              <a:t>nos</a:t>
            </a:r>
            <a:r>
              <a:rPr lang="en-US" sz="2800" dirty="0"/>
              <a:t> </a:t>
            </a:r>
            <a:r>
              <a:rPr lang="en-US" sz="2800" dirty="0" err="1"/>
              <a:t>termos</a:t>
            </a:r>
            <a:r>
              <a:rPr lang="en-US" sz="2800" dirty="0"/>
              <a:t> do </a:t>
            </a:r>
            <a:r>
              <a:rPr lang="en-US" sz="2800" dirty="0" err="1"/>
              <a:t>edital</a:t>
            </a:r>
            <a:r>
              <a:rPr lang="en-US" sz="2800" dirty="0"/>
              <a:t>, </a:t>
            </a:r>
            <a:r>
              <a:rPr lang="en-US" sz="2800" dirty="0" err="1"/>
              <a:t>poderá</a:t>
            </a:r>
            <a:r>
              <a:rPr lang="en-US" sz="2800" dirty="0"/>
              <a:t>:</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I - </a:t>
            </a:r>
            <a:r>
              <a:rPr lang="en-US" sz="2800" dirty="0" err="1"/>
              <a:t>convocar</a:t>
            </a:r>
            <a:r>
              <a:rPr lang="en-US" sz="2800" dirty="0"/>
              <a:t> </a:t>
            </a:r>
            <a:r>
              <a:rPr lang="en-US" sz="2800" dirty="0" err="1"/>
              <a:t>os</a:t>
            </a:r>
            <a:r>
              <a:rPr lang="en-US" sz="2800" dirty="0"/>
              <a:t> </a:t>
            </a:r>
            <a:r>
              <a:rPr lang="en-US" sz="2800" dirty="0" err="1"/>
              <a:t>licitantes</a:t>
            </a:r>
            <a:r>
              <a:rPr lang="en-US" sz="2800" dirty="0"/>
              <a:t> </a:t>
            </a:r>
            <a:r>
              <a:rPr lang="en-US" sz="2800" dirty="0" err="1"/>
              <a:t>remanescentes</a:t>
            </a:r>
            <a:r>
              <a:rPr lang="en-US" sz="2800" dirty="0"/>
              <a:t> para </a:t>
            </a:r>
            <a:r>
              <a:rPr lang="en-US" sz="2800" dirty="0" err="1"/>
              <a:t>negociação</a:t>
            </a:r>
            <a:r>
              <a:rPr lang="en-US" sz="2800" dirty="0"/>
              <a:t>, </a:t>
            </a:r>
            <a:r>
              <a:rPr lang="en-US" sz="2800" dirty="0" err="1"/>
              <a:t>na</a:t>
            </a:r>
            <a:r>
              <a:rPr lang="en-US" sz="2800" dirty="0"/>
              <a:t> </a:t>
            </a:r>
            <a:r>
              <a:rPr lang="en-US" sz="2800" dirty="0" err="1"/>
              <a:t>ordem</a:t>
            </a:r>
            <a:r>
              <a:rPr lang="en-US" sz="2800" dirty="0"/>
              <a:t> de </a:t>
            </a:r>
            <a:r>
              <a:rPr lang="en-US" sz="2800" dirty="0" err="1"/>
              <a:t>classificação</a:t>
            </a:r>
            <a:r>
              <a:rPr lang="en-US" sz="2800" dirty="0"/>
              <a:t>, com vistas à </a:t>
            </a:r>
            <a:r>
              <a:rPr lang="en-US" sz="2800" dirty="0" err="1"/>
              <a:t>obtenção</a:t>
            </a:r>
            <a:r>
              <a:rPr lang="en-US" sz="2800" dirty="0"/>
              <a:t> de </a:t>
            </a:r>
            <a:r>
              <a:rPr lang="en-US" sz="2800" dirty="0" err="1"/>
              <a:t>preço</a:t>
            </a:r>
            <a:r>
              <a:rPr lang="en-US" sz="2800" dirty="0"/>
              <a:t> </a:t>
            </a:r>
            <a:r>
              <a:rPr lang="en-US" sz="2800" dirty="0" err="1"/>
              <a:t>melhor</a:t>
            </a:r>
            <a:r>
              <a:rPr lang="en-US" sz="2800" dirty="0"/>
              <a:t>, </a:t>
            </a:r>
            <a:r>
              <a:rPr lang="en-US" sz="2800" dirty="0" err="1"/>
              <a:t>mesmo</a:t>
            </a:r>
            <a:r>
              <a:rPr lang="en-US" sz="2800" dirty="0"/>
              <a:t> que </a:t>
            </a:r>
            <a:r>
              <a:rPr lang="en-US" sz="2800" dirty="0" err="1"/>
              <a:t>acima</a:t>
            </a:r>
            <a:r>
              <a:rPr lang="en-US" sz="2800" dirty="0"/>
              <a:t> do </a:t>
            </a:r>
            <a:r>
              <a:rPr lang="en-US" sz="2800" dirty="0" err="1"/>
              <a:t>preço</a:t>
            </a:r>
            <a:r>
              <a:rPr lang="en-US" sz="2800" dirty="0"/>
              <a:t> do </a:t>
            </a:r>
            <a:r>
              <a:rPr lang="en-US" sz="2800" dirty="0" err="1"/>
              <a:t>adjudicatário</a:t>
            </a:r>
            <a:r>
              <a:rPr lang="en-US" sz="2800" dirty="0"/>
              <a:t>;</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II - </a:t>
            </a:r>
            <a:r>
              <a:rPr lang="en-US" sz="2800" dirty="0" err="1"/>
              <a:t>adjudicar</a:t>
            </a:r>
            <a:r>
              <a:rPr lang="en-US" sz="2800" dirty="0"/>
              <a:t> e </a:t>
            </a:r>
            <a:r>
              <a:rPr lang="en-US" sz="2800" dirty="0" err="1"/>
              <a:t>celebrar</a:t>
            </a:r>
            <a:r>
              <a:rPr lang="en-US" sz="2800" dirty="0"/>
              <a:t> o </a:t>
            </a:r>
            <a:r>
              <a:rPr lang="en-US" sz="2800" dirty="0" err="1"/>
              <a:t>contrato</a:t>
            </a:r>
            <a:r>
              <a:rPr lang="en-US" sz="2800" dirty="0"/>
              <a:t> </a:t>
            </a:r>
            <a:r>
              <a:rPr lang="en-US" sz="2800" dirty="0" err="1"/>
              <a:t>nas</a:t>
            </a:r>
            <a:r>
              <a:rPr lang="en-US" sz="2800" dirty="0"/>
              <a:t> </a:t>
            </a:r>
            <a:r>
              <a:rPr lang="en-US" sz="2800" dirty="0" err="1"/>
              <a:t>condições</a:t>
            </a:r>
            <a:r>
              <a:rPr lang="en-US" sz="2800" dirty="0"/>
              <a:t> </a:t>
            </a:r>
            <a:r>
              <a:rPr lang="en-US" sz="2800" dirty="0" err="1"/>
              <a:t>ofertadas</a:t>
            </a:r>
            <a:r>
              <a:rPr lang="en-US" sz="2800" dirty="0"/>
              <a:t> </a:t>
            </a:r>
            <a:r>
              <a:rPr lang="en-US" sz="2800" dirty="0" err="1"/>
              <a:t>pelos</a:t>
            </a:r>
            <a:r>
              <a:rPr lang="en-US" sz="2800" dirty="0"/>
              <a:t> </a:t>
            </a:r>
            <a:r>
              <a:rPr lang="en-US" sz="2800" dirty="0" err="1"/>
              <a:t>licitantes</a:t>
            </a:r>
            <a:r>
              <a:rPr lang="en-US" sz="2800" dirty="0"/>
              <a:t> </a:t>
            </a:r>
            <a:r>
              <a:rPr lang="en-US" sz="2800" dirty="0" err="1"/>
              <a:t>remanescentes</a:t>
            </a:r>
            <a:r>
              <a:rPr lang="en-US" sz="2800" dirty="0"/>
              <a:t>, </a:t>
            </a:r>
            <a:r>
              <a:rPr lang="en-US" sz="2800" dirty="0" err="1"/>
              <a:t>atendida</a:t>
            </a:r>
            <a:r>
              <a:rPr lang="en-US" sz="2800" dirty="0"/>
              <a:t> a </a:t>
            </a:r>
            <a:r>
              <a:rPr lang="en-US" sz="2800" dirty="0" err="1"/>
              <a:t>ordem</a:t>
            </a:r>
            <a:r>
              <a:rPr lang="en-US" sz="2800" dirty="0"/>
              <a:t> </a:t>
            </a:r>
            <a:r>
              <a:rPr lang="en-US" sz="2800" dirty="0" err="1"/>
              <a:t>classificatória</a:t>
            </a:r>
            <a:r>
              <a:rPr lang="en-US" sz="2800" dirty="0"/>
              <a:t>, </a:t>
            </a:r>
            <a:r>
              <a:rPr lang="en-US" sz="2800" dirty="0" err="1"/>
              <a:t>quando</a:t>
            </a:r>
            <a:r>
              <a:rPr lang="en-US" sz="2800" dirty="0"/>
              <a:t> </a:t>
            </a:r>
            <a:r>
              <a:rPr lang="en-US" sz="2800" dirty="0" err="1"/>
              <a:t>frustrada</a:t>
            </a:r>
            <a:r>
              <a:rPr lang="en-US" sz="2800" dirty="0"/>
              <a:t> a </a:t>
            </a:r>
            <a:r>
              <a:rPr lang="en-US" sz="2800" dirty="0" err="1"/>
              <a:t>negociação</a:t>
            </a:r>
            <a:r>
              <a:rPr lang="en-US" sz="2800" dirty="0"/>
              <a:t> de </a:t>
            </a:r>
            <a:r>
              <a:rPr lang="en-US" sz="2800" dirty="0" err="1"/>
              <a:t>melhor</a:t>
            </a:r>
            <a:r>
              <a:rPr lang="en-US" sz="2800" dirty="0"/>
              <a:t> </a:t>
            </a:r>
            <a:r>
              <a:rPr lang="en-US" sz="2800" dirty="0" err="1"/>
              <a:t>condição</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42332138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indent="-171450">
              <a:lnSpc>
                <a:spcPct val="90000"/>
              </a:lnSpc>
              <a:spcAft>
                <a:spcPts val="450"/>
              </a:spcAft>
              <a:buFont typeface="Arial" panose="020B0604020202020204" pitchFamily="34" charset="0"/>
              <a:buChar char="•"/>
            </a:pPr>
            <a:r>
              <a:rPr lang="en-US" sz="2800" dirty="0"/>
              <a:t>Art. 92. São </a:t>
            </a:r>
            <a:r>
              <a:rPr lang="en-US" sz="2800" dirty="0" err="1"/>
              <a:t>necessárias</a:t>
            </a:r>
            <a:r>
              <a:rPr lang="en-US" sz="2800" dirty="0"/>
              <a:t> </a:t>
            </a:r>
            <a:r>
              <a:rPr lang="en-US" sz="2800" dirty="0" err="1"/>
              <a:t>em</a:t>
            </a:r>
            <a:r>
              <a:rPr lang="en-US" sz="2800" dirty="0"/>
              <a:t> </a:t>
            </a:r>
            <a:r>
              <a:rPr lang="en-US" sz="2800" dirty="0" err="1"/>
              <a:t>todo</a:t>
            </a:r>
            <a:r>
              <a:rPr lang="en-US" sz="2800" dirty="0"/>
              <a:t> </a:t>
            </a:r>
            <a:r>
              <a:rPr lang="en-US" sz="2800" dirty="0" err="1"/>
              <a:t>contrato</a:t>
            </a:r>
            <a:r>
              <a:rPr lang="en-US" sz="2800" dirty="0"/>
              <a:t> </a:t>
            </a:r>
            <a:r>
              <a:rPr lang="en-US" sz="2800" dirty="0" err="1"/>
              <a:t>cláusulas</a:t>
            </a:r>
            <a:r>
              <a:rPr lang="en-US" sz="2800" dirty="0"/>
              <a:t> que </a:t>
            </a:r>
            <a:r>
              <a:rPr lang="en-US" sz="2800" dirty="0" err="1"/>
              <a:t>estabeleçam</a:t>
            </a:r>
            <a:r>
              <a:rPr lang="en-US" sz="2800" dirty="0"/>
              <a:t>:</a:t>
            </a:r>
          </a:p>
          <a:p>
            <a:pPr indent="-171450">
              <a:lnSpc>
                <a:spcPct val="90000"/>
              </a:lnSpc>
              <a:spcAft>
                <a:spcPts val="450"/>
              </a:spcAft>
              <a:buFont typeface="Arial" panose="020B0604020202020204" pitchFamily="34" charset="0"/>
              <a:buChar char="•"/>
            </a:pPr>
            <a:r>
              <a:rPr lang="en-US" sz="2800" dirty="0"/>
              <a:t>I - o </a:t>
            </a:r>
            <a:r>
              <a:rPr lang="en-US" sz="2800" b="1" dirty="0" err="1"/>
              <a:t>objeto</a:t>
            </a:r>
            <a:r>
              <a:rPr lang="en-US" sz="2800" dirty="0"/>
              <a:t> e </a:t>
            </a:r>
            <a:r>
              <a:rPr lang="en-US" sz="2800" dirty="0" err="1"/>
              <a:t>seus</a:t>
            </a:r>
            <a:r>
              <a:rPr lang="en-US" sz="2800" dirty="0"/>
              <a:t> </a:t>
            </a:r>
            <a:r>
              <a:rPr lang="en-US" sz="2800" dirty="0" err="1"/>
              <a:t>elementos</a:t>
            </a:r>
            <a:r>
              <a:rPr lang="en-US" sz="2800" dirty="0"/>
              <a:t> </a:t>
            </a:r>
            <a:r>
              <a:rPr lang="en-US" sz="2800" dirty="0" err="1"/>
              <a:t>característicos</a:t>
            </a:r>
            <a:r>
              <a:rPr lang="en-US" sz="2800" dirty="0"/>
              <a:t>;</a:t>
            </a:r>
          </a:p>
          <a:p>
            <a:pPr indent="-171450">
              <a:lnSpc>
                <a:spcPct val="90000"/>
              </a:lnSpc>
              <a:spcAft>
                <a:spcPts val="450"/>
              </a:spcAft>
              <a:buFont typeface="Arial" panose="020B0604020202020204" pitchFamily="34" charset="0"/>
              <a:buChar char="•"/>
            </a:pPr>
            <a:r>
              <a:rPr lang="en-US" sz="2800" dirty="0"/>
              <a:t>II - a </a:t>
            </a:r>
            <a:r>
              <a:rPr lang="en-US" sz="2800" b="1" dirty="0" err="1"/>
              <a:t>vinculação</a:t>
            </a:r>
            <a:r>
              <a:rPr lang="en-US" sz="2800" b="1" dirty="0"/>
              <a:t> </a:t>
            </a:r>
            <a:r>
              <a:rPr lang="en-US" sz="2800" b="1" dirty="0" err="1"/>
              <a:t>ao</a:t>
            </a:r>
            <a:r>
              <a:rPr lang="en-US" sz="2800" b="1" dirty="0"/>
              <a:t> </a:t>
            </a:r>
            <a:r>
              <a:rPr lang="en-US" sz="2800" b="1" dirty="0" err="1"/>
              <a:t>edital</a:t>
            </a:r>
            <a:r>
              <a:rPr lang="en-US" sz="2800" b="1" dirty="0"/>
              <a:t> </a:t>
            </a:r>
            <a:r>
              <a:rPr lang="en-US" sz="2800" dirty="0"/>
              <a:t>de </a:t>
            </a:r>
            <a:r>
              <a:rPr lang="en-US" sz="2800" dirty="0" err="1"/>
              <a:t>licitação</a:t>
            </a:r>
            <a:r>
              <a:rPr lang="en-US" sz="2800" dirty="0"/>
              <a:t> e à </a:t>
            </a:r>
            <a:r>
              <a:rPr lang="en-US" sz="2800" b="1" dirty="0" err="1"/>
              <a:t>proposta</a:t>
            </a:r>
            <a:r>
              <a:rPr lang="en-US" sz="2800" b="1" dirty="0"/>
              <a:t> do </a:t>
            </a:r>
            <a:r>
              <a:rPr lang="en-US" sz="2800" b="1" dirty="0" err="1"/>
              <a:t>licitante</a:t>
            </a:r>
            <a:r>
              <a:rPr lang="en-US" sz="2800" b="1" dirty="0"/>
              <a:t> </a:t>
            </a:r>
            <a:r>
              <a:rPr lang="en-US" sz="2800" dirty="0" err="1"/>
              <a:t>vencedor</a:t>
            </a:r>
            <a:r>
              <a:rPr lang="en-US" sz="2800" dirty="0"/>
              <a:t> </a:t>
            </a:r>
            <a:r>
              <a:rPr lang="en-US" sz="2800" dirty="0" err="1"/>
              <a:t>ou</a:t>
            </a:r>
            <a:r>
              <a:rPr lang="en-US" sz="2800" dirty="0"/>
              <a:t> </a:t>
            </a:r>
            <a:r>
              <a:rPr lang="en-US" sz="2800" dirty="0" err="1"/>
              <a:t>ao</a:t>
            </a:r>
            <a:r>
              <a:rPr lang="en-US" sz="2800" dirty="0"/>
              <a:t> </a:t>
            </a:r>
            <a:r>
              <a:rPr lang="en-US" sz="2800" dirty="0" err="1"/>
              <a:t>ato</a:t>
            </a:r>
            <a:r>
              <a:rPr lang="en-US" sz="2800" dirty="0"/>
              <a:t> que </a:t>
            </a:r>
            <a:r>
              <a:rPr lang="en-US" sz="2800" dirty="0" err="1"/>
              <a:t>tiver</a:t>
            </a:r>
            <a:r>
              <a:rPr lang="en-US" sz="2800" dirty="0"/>
              <a:t> </a:t>
            </a:r>
            <a:r>
              <a:rPr lang="en-US" sz="2800" dirty="0" err="1"/>
              <a:t>autorizado</a:t>
            </a:r>
            <a:r>
              <a:rPr lang="en-US" sz="2800" dirty="0"/>
              <a:t> a </a:t>
            </a:r>
            <a:r>
              <a:rPr lang="en-US" sz="2800" dirty="0" err="1"/>
              <a:t>contratação</a:t>
            </a:r>
            <a:r>
              <a:rPr lang="en-US" sz="2800" dirty="0"/>
              <a:t> </a:t>
            </a:r>
            <a:r>
              <a:rPr lang="en-US" sz="2800" dirty="0" err="1"/>
              <a:t>direta</a:t>
            </a:r>
            <a:r>
              <a:rPr lang="en-US" sz="2800" dirty="0"/>
              <a:t> e à </a:t>
            </a:r>
            <a:r>
              <a:rPr lang="en-US" sz="2800" dirty="0" err="1"/>
              <a:t>respectiva</a:t>
            </a:r>
            <a:r>
              <a:rPr lang="en-US" sz="2800" dirty="0"/>
              <a:t> </a:t>
            </a:r>
            <a:r>
              <a:rPr lang="en-US" sz="2800" dirty="0" err="1"/>
              <a:t>proposta</a:t>
            </a:r>
            <a:r>
              <a:rPr lang="en-US" sz="2800" dirty="0"/>
              <a:t>;</a:t>
            </a:r>
          </a:p>
          <a:p>
            <a:pPr indent="-171450">
              <a:lnSpc>
                <a:spcPct val="90000"/>
              </a:lnSpc>
              <a:spcAft>
                <a:spcPts val="450"/>
              </a:spcAft>
              <a:buFont typeface="Arial" panose="020B0604020202020204" pitchFamily="34" charset="0"/>
              <a:buChar char="•"/>
            </a:pPr>
            <a:r>
              <a:rPr lang="en-US" sz="2800" dirty="0"/>
              <a:t>III - a </a:t>
            </a:r>
            <a:r>
              <a:rPr lang="en-US" sz="2800" dirty="0" err="1"/>
              <a:t>legislação</a:t>
            </a:r>
            <a:r>
              <a:rPr lang="en-US" sz="2800" dirty="0"/>
              <a:t> </a:t>
            </a:r>
            <a:r>
              <a:rPr lang="en-US" sz="2800" dirty="0" err="1"/>
              <a:t>aplicável</a:t>
            </a:r>
            <a:r>
              <a:rPr lang="en-US" sz="2800" dirty="0"/>
              <a:t> à </a:t>
            </a:r>
            <a:r>
              <a:rPr lang="en-US" sz="2800" dirty="0" err="1"/>
              <a:t>execução</a:t>
            </a:r>
            <a:r>
              <a:rPr lang="en-US" sz="2800" dirty="0"/>
              <a:t> do </a:t>
            </a:r>
            <a:r>
              <a:rPr lang="en-US" sz="2800" dirty="0" err="1"/>
              <a:t>contrato</a:t>
            </a:r>
            <a:r>
              <a:rPr lang="en-US" sz="2800" dirty="0"/>
              <a:t>, inclusive </a:t>
            </a:r>
            <a:r>
              <a:rPr lang="en-US" sz="2800" dirty="0" err="1"/>
              <a:t>quanto</a:t>
            </a:r>
            <a:r>
              <a:rPr lang="en-US" sz="2800" dirty="0"/>
              <a:t> </a:t>
            </a:r>
            <a:r>
              <a:rPr lang="en-US" sz="2800" dirty="0" err="1"/>
              <a:t>aos</a:t>
            </a:r>
            <a:r>
              <a:rPr lang="en-US" sz="2800" dirty="0"/>
              <a:t> </a:t>
            </a:r>
            <a:r>
              <a:rPr lang="en-US" sz="2800" dirty="0" err="1"/>
              <a:t>casos</a:t>
            </a:r>
            <a:r>
              <a:rPr lang="en-US" sz="2800" dirty="0"/>
              <a:t> </a:t>
            </a:r>
            <a:r>
              <a:rPr lang="en-US" sz="2800" dirty="0" err="1"/>
              <a:t>omissos</a:t>
            </a:r>
            <a:r>
              <a:rPr lang="en-US" sz="2800" dirty="0"/>
              <a:t>;</a:t>
            </a:r>
          </a:p>
          <a:p>
            <a:pPr indent="-171450">
              <a:lnSpc>
                <a:spcPct val="90000"/>
              </a:lnSpc>
              <a:spcAft>
                <a:spcPts val="450"/>
              </a:spcAft>
              <a:buFont typeface="Arial" panose="020B0604020202020204" pitchFamily="34" charset="0"/>
              <a:buChar char="•"/>
            </a:pPr>
            <a:r>
              <a:rPr lang="en-US" sz="2800" dirty="0"/>
              <a:t>IV - o </a:t>
            </a:r>
            <a:r>
              <a:rPr lang="en-US" sz="2800" b="1" dirty="0"/>
              <a:t>regime de </a:t>
            </a:r>
            <a:r>
              <a:rPr lang="en-US" sz="2800" b="1" dirty="0" err="1"/>
              <a:t>execução</a:t>
            </a:r>
            <a:r>
              <a:rPr lang="en-US" sz="2800" b="1" dirty="0"/>
              <a:t> </a:t>
            </a:r>
            <a:r>
              <a:rPr lang="en-US" sz="2800" dirty="0" err="1"/>
              <a:t>ou</a:t>
            </a:r>
            <a:r>
              <a:rPr lang="en-US" sz="2800" dirty="0"/>
              <a:t> a forma de </a:t>
            </a:r>
            <a:r>
              <a:rPr lang="en-US" sz="2800" dirty="0" err="1"/>
              <a:t>fornecimento</a:t>
            </a:r>
            <a:r>
              <a:rPr lang="en-US" sz="2800" dirty="0"/>
              <a:t>;</a:t>
            </a:r>
          </a:p>
          <a:p>
            <a:pPr indent="-171450">
              <a:lnSpc>
                <a:spcPct val="90000"/>
              </a:lnSpc>
              <a:spcAft>
                <a:spcPts val="450"/>
              </a:spcAft>
              <a:buFont typeface="Arial" panose="020B0604020202020204" pitchFamily="34" charset="0"/>
              <a:buChar char="•"/>
            </a:pPr>
            <a:r>
              <a:rPr lang="en-US" sz="2800" dirty="0"/>
              <a:t>V - o </a:t>
            </a:r>
            <a:r>
              <a:rPr lang="en-US" sz="2800" b="1" dirty="0" err="1"/>
              <a:t>preço</a:t>
            </a:r>
            <a:r>
              <a:rPr lang="en-US" sz="2800" b="1" dirty="0"/>
              <a:t> e as </a:t>
            </a:r>
            <a:r>
              <a:rPr lang="en-US" sz="2800" b="1" dirty="0" err="1"/>
              <a:t>condições</a:t>
            </a:r>
            <a:r>
              <a:rPr lang="en-US" sz="2800" b="1" dirty="0"/>
              <a:t> de </a:t>
            </a:r>
            <a:r>
              <a:rPr lang="en-US" sz="2800" b="1" dirty="0" err="1"/>
              <a:t>pagamento</a:t>
            </a:r>
            <a:r>
              <a:rPr lang="en-US" sz="2800" dirty="0"/>
              <a:t>, </a:t>
            </a:r>
            <a:r>
              <a:rPr lang="en-US" sz="2800" dirty="0" err="1"/>
              <a:t>os</a:t>
            </a:r>
            <a:r>
              <a:rPr lang="en-US" sz="2800" dirty="0"/>
              <a:t> </a:t>
            </a:r>
            <a:r>
              <a:rPr lang="en-US" sz="2800" dirty="0" err="1"/>
              <a:t>critérios</a:t>
            </a:r>
            <a:r>
              <a:rPr lang="en-US" sz="2800" dirty="0"/>
              <a:t>, a data-base e a </a:t>
            </a:r>
            <a:r>
              <a:rPr lang="en-US" sz="2800" dirty="0" err="1"/>
              <a:t>periodicidade</a:t>
            </a:r>
            <a:r>
              <a:rPr lang="en-US" sz="2800" dirty="0"/>
              <a:t> do </a:t>
            </a:r>
            <a:r>
              <a:rPr lang="en-US" sz="2800" dirty="0" err="1"/>
              <a:t>reajustamento</a:t>
            </a:r>
            <a:r>
              <a:rPr lang="en-US" sz="2800" dirty="0"/>
              <a:t> de </a:t>
            </a:r>
            <a:r>
              <a:rPr lang="en-US" sz="2800" dirty="0" err="1"/>
              <a:t>preços</a:t>
            </a:r>
            <a:r>
              <a:rPr lang="en-US" sz="2800" dirty="0"/>
              <a:t> e </a:t>
            </a:r>
            <a:r>
              <a:rPr lang="en-US" sz="2800" dirty="0" err="1"/>
              <a:t>os</a:t>
            </a:r>
            <a:r>
              <a:rPr lang="en-US" sz="2800" dirty="0"/>
              <a:t> </a:t>
            </a:r>
            <a:r>
              <a:rPr lang="en-US" sz="2800" dirty="0" err="1"/>
              <a:t>critérios</a:t>
            </a:r>
            <a:r>
              <a:rPr lang="en-US" sz="2800" dirty="0"/>
              <a:t> de </a:t>
            </a:r>
            <a:r>
              <a:rPr lang="en-US" sz="2800" dirty="0" err="1"/>
              <a:t>atualização</a:t>
            </a:r>
            <a:r>
              <a:rPr lang="en-US" sz="2800" dirty="0"/>
              <a:t> </a:t>
            </a:r>
            <a:r>
              <a:rPr lang="en-US" sz="2800" dirty="0" err="1"/>
              <a:t>monetária</a:t>
            </a:r>
            <a:r>
              <a:rPr lang="en-US" sz="2800" dirty="0"/>
              <a:t> entre a data do </a:t>
            </a:r>
            <a:r>
              <a:rPr lang="en-US" sz="2800" dirty="0" err="1"/>
              <a:t>adimplemento</a:t>
            </a:r>
            <a:r>
              <a:rPr lang="en-US" sz="2800" dirty="0"/>
              <a:t> das </a:t>
            </a:r>
            <a:r>
              <a:rPr lang="en-US" sz="2800" dirty="0" err="1"/>
              <a:t>obrigações</a:t>
            </a:r>
            <a:r>
              <a:rPr lang="en-US" sz="2800" dirty="0"/>
              <a:t> e a do </a:t>
            </a:r>
            <a:r>
              <a:rPr lang="en-US" sz="2800" dirty="0" err="1"/>
              <a:t>efetivo</a:t>
            </a:r>
            <a:r>
              <a:rPr lang="en-US" sz="2800" dirty="0"/>
              <a:t> </a:t>
            </a:r>
            <a:r>
              <a:rPr lang="en-US" sz="2800" dirty="0" err="1"/>
              <a:t>pagamento</a:t>
            </a:r>
            <a:r>
              <a:rPr lang="en-US" sz="2800" dirty="0"/>
              <a:t>;</a:t>
            </a:r>
          </a:p>
          <a:p>
            <a:pPr indent="-171450">
              <a:lnSpc>
                <a:spcPct val="90000"/>
              </a:lnSpc>
              <a:spcAft>
                <a:spcPts val="450"/>
              </a:spcAft>
              <a:buFont typeface="Arial" panose="020B0604020202020204" pitchFamily="34" charset="0"/>
              <a:buChar char="•"/>
            </a:pPr>
            <a:r>
              <a:rPr lang="en-US" sz="2800" dirty="0"/>
              <a:t>VI - </a:t>
            </a:r>
            <a:r>
              <a:rPr lang="en-US" sz="2800" dirty="0" err="1"/>
              <a:t>os</a:t>
            </a:r>
            <a:r>
              <a:rPr lang="en-US" sz="2800" dirty="0"/>
              <a:t> </a:t>
            </a:r>
            <a:r>
              <a:rPr lang="en-US" sz="2800" dirty="0" err="1"/>
              <a:t>critérios</a:t>
            </a:r>
            <a:r>
              <a:rPr lang="en-US" sz="2800" dirty="0"/>
              <a:t> e a </a:t>
            </a:r>
            <a:r>
              <a:rPr lang="en-US" sz="2800" b="1" dirty="0" err="1"/>
              <a:t>periodicidade</a:t>
            </a:r>
            <a:r>
              <a:rPr lang="en-US" sz="2800" b="1" dirty="0"/>
              <a:t> da </a:t>
            </a:r>
            <a:r>
              <a:rPr lang="en-US" sz="2800" b="1" dirty="0" err="1"/>
              <a:t>medição</a:t>
            </a:r>
            <a:r>
              <a:rPr lang="en-US" sz="2800" dirty="0"/>
              <a:t>, </a:t>
            </a:r>
            <a:r>
              <a:rPr lang="en-US" sz="2800" dirty="0" err="1"/>
              <a:t>quando</a:t>
            </a:r>
            <a:r>
              <a:rPr lang="en-US" sz="2800" dirty="0"/>
              <a:t> for o </a:t>
            </a:r>
            <a:r>
              <a:rPr lang="en-US" sz="2800" dirty="0" err="1"/>
              <a:t>caso</a:t>
            </a:r>
            <a:r>
              <a:rPr lang="en-US" sz="2800" dirty="0"/>
              <a:t>, e o </a:t>
            </a:r>
            <a:r>
              <a:rPr lang="en-US" sz="2800" dirty="0" err="1"/>
              <a:t>prazo</a:t>
            </a:r>
            <a:r>
              <a:rPr lang="en-US" sz="2800" dirty="0"/>
              <a:t> para </a:t>
            </a:r>
            <a:r>
              <a:rPr lang="en-US" sz="2800" dirty="0" err="1"/>
              <a:t>liquidação</a:t>
            </a:r>
            <a:r>
              <a:rPr lang="en-US" sz="2800" dirty="0"/>
              <a:t> e para </a:t>
            </a:r>
            <a:r>
              <a:rPr lang="en-US" sz="2800" dirty="0" err="1"/>
              <a:t>pagamento</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6099949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55000" lnSpcReduction="20000"/>
          </a:bodyPr>
          <a:lstStyle/>
          <a:p>
            <a:pPr indent="-171450">
              <a:lnSpc>
                <a:spcPct val="90000"/>
              </a:lnSpc>
              <a:spcAft>
                <a:spcPts val="450"/>
              </a:spcAft>
              <a:buFont typeface="Arial" panose="020B0604020202020204" pitchFamily="34" charset="0"/>
              <a:buChar char="•"/>
            </a:pPr>
            <a:r>
              <a:rPr lang="en-US" sz="2800" dirty="0"/>
              <a:t>Art. 92... </a:t>
            </a:r>
          </a:p>
          <a:p>
            <a:pPr indent="-171450">
              <a:lnSpc>
                <a:spcPct val="90000"/>
              </a:lnSpc>
              <a:spcAft>
                <a:spcPts val="450"/>
              </a:spcAft>
              <a:buFont typeface="Arial" panose="020B0604020202020204" pitchFamily="34" charset="0"/>
              <a:buChar char="•"/>
            </a:pPr>
            <a:r>
              <a:rPr lang="en-US" sz="2800" dirty="0"/>
              <a:t>VII - </a:t>
            </a:r>
            <a:r>
              <a:rPr lang="en-US" sz="2800" b="1" dirty="0" err="1"/>
              <a:t>os</a:t>
            </a:r>
            <a:r>
              <a:rPr lang="en-US" sz="2800" b="1" dirty="0"/>
              <a:t> </a:t>
            </a:r>
            <a:r>
              <a:rPr lang="en-US" sz="2800" b="1" dirty="0" err="1"/>
              <a:t>prazos</a:t>
            </a:r>
            <a:r>
              <a:rPr lang="en-US" sz="2800" b="1" dirty="0"/>
              <a:t> de </a:t>
            </a:r>
            <a:r>
              <a:rPr lang="en-US" sz="2800" b="1" dirty="0" err="1"/>
              <a:t>início</a:t>
            </a:r>
            <a:r>
              <a:rPr lang="en-US" sz="2800" b="1" dirty="0"/>
              <a:t> das </a:t>
            </a:r>
            <a:r>
              <a:rPr lang="en-US" sz="2800" b="1" dirty="0" err="1"/>
              <a:t>etapas</a:t>
            </a:r>
            <a:r>
              <a:rPr lang="en-US" sz="2800" b="1" dirty="0"/>
              <a:t> de </a:t>
            </a:r>
            <a:r>
              <a:rPr lang="en-US" sz="2800" b="1" dirty="0" err="1"/>
              <a:t>execução</a:t>
            </a:r>
            <a:r>
              <a:rPr lang="en-US" sz="2800" dirty="0"/>
              <a:t>, </a:t>
            </a:r>
            <a:r>
              <a:rPr lang="en-US" sz="2800" dirty="0" err="1"/>
              <a:t>conclusão</a:t>
            </a:r>
            <a:r>
              <a:rPr lang="en-US" sz="2800" dirty="0"/>
              <a:t>, </a:t>
            </a:r>
            <a:r>
              <a:rPr lang="en-US" sz="2800" dirty="0" err="1"/>
              <a:t>entrega</a:t>
            </a:r>
            <a:r>
              <a:rPr lang="en-US" sz="2800" dirty="0"/>
              <a:t>, </a:t>
            </a:r>
            <a:r>
              <a:rPr lang="en-US" sz="2800" dirty="0" err="1"/>
              <a:t>observação</a:t>
            </a:r>
            <a:r>
              <a:rPr lang="en-US" sz="2800" dirty="0"/>
              <a:t> e </a:t>
            </a:r>
            <a:r>
              <a:rPr lang="en-US" sz="2800" dirty="0" err="1"/>
              <a:t>recebimento</a:t>
            </a:r>
            <a:r>
              <a:rPr lang="en-US" sz="2800" dirty="0"/>
              <a:t> </a:t>
            </a:r>
            <a:r>
              <a:rPr lang="en-US" sz="2800" dirty="0" err="1"/>
              <a:t>definitivo</a:t>
            </a:r>
            <a:r>
              <a:rPr lang="en-US" sz="2800" dirty="0"/>
              <a:t>, </a:t>
            </a:r>
            <a:r>
              <a:rPr lang="en-US" sz="2800" dirty="0" err="1"/>
              <a:t>quando</a:t>
            </a:r>
            <a:r>
              <a:rPr lang="en-US" sz="2800" dirty="0"/>
              <a:t> for o </a:t>
            </a:r>
            <a:r>
              <a:rPr lang="en-US" sz="2800" dirty="0" err="1"/>
              <a:t>caso</a:t>
            </a:r>
            <a:r>
              <a:rPr lang="en-US" sz="2800" dirty="0"/>
              <a:t>;</a:t>
            </a:r>
          </a:p>
          <a:p>
            <a:pPr indent="-171450">
              <a:lnSpc>
                <a:spcPct val="90000"/>
              </a:lnSpc>
              <a:spcAft>
                <a:spcPts val="450"/>
              </a:spcAft>
              <a:buFont typeface="Arial" panose="020B0604020202020204" pitchFamily="34" charset="0"/>
              <a:buChar char="•"/>
            </a:pPr>
            <a:r>
              <a:rPr lang="en-US" sz="2800" dirty="0"/>
              <a:t>VIII - o </a:t>
            </a:r>
            <a:r>
              <a:rPr lang="en-US" sz="2800" dirty="0" err="1"/>
              <a:t>crédito</a:t>
            </a:r>
            <a:r>
              <a:rPr lang="en-US" sz="2800" dirty="0"/>
              <a:t> </a:t>
            </a:r>
            <a:r>
              <a:rPr lang="en-US" sz="2800" dirty="0" err="1"/>
              <a:t>pelo</a:t>
            </a:r>
            <a:r>
              <a:rPr lang="en-US" sz="2800" dirty="0"/>
              <a:t> qual </a:t>
            </a:r>
            <a:r>
              <a:rPr lang="en-US" sz="2800" dirty="0" err="1"/>
              <a:t>correrá</a:t>
            </a:r>
            <a:r>
              <a:rPr lang="en-US" sz="2800" dirty="0"/>
              <a:t> a </a:t>
            </a:r>
            <a:r>
              <a:rPr lang="en-US" sz="2800" dirty="0" err="1"/>
              <a:t>despesa</a:t>
            </a:r>
            <a:r>
              <a:rPr lang="en-US" sz="2800" dirty="0"/>
              <a:t>, com a </a:t>
            </a:r>
            <a:r>
              <a:rPr lang="en-US" sz="2800" dirty="0" err="1"/>
              <a:t>indicação</a:t>
            </a:r>
            <a:r>
              <a:rPr lang="en-US" sz="2800" dirty="0"/>
              <a:t> da </a:t>
            </a:r>
            <a:r>
              <a:rPr lang="en-US" sz="2800" dirty="0" err="1"/>
              <a:t>classificação</a:t>
            </a:r>
            <a:r>
              <a:rPr lang="en-US" sz="2800" dirty="0"/>
              <a:t> </a:t>
            </a:r>
            <a:r>
              <a:rPr lang="en-US" sz="2800" dirty="0" err="1"/>
              <a:t>funcional</a:t>
            </a:r>
            <a:r>
              <a:rPr lang="en-US" sz="2800" dirty="0"/>
              <a:t> </a:t>
            </a:r>
            <a:r>
              <a:rPr lang="en-US" sz="2800" dirty="0" err="1"/>
              <a:t>programática</a:t>
            </a:r>
            <a:r>
              <a:rPr lang="en-US" sz="2800" dirty="0"/>
              <a:t> e da </a:t>
            </a:r>
            <a:r>
              <a:rPr lang="en-US" sz="2800" dirty="0" err="1"/>
              <a:t>categoria</a:t>
            </a:r>
            <a:r>
              <a:rPr lang="en-US" sz="2800" dirty="0"/>
              <a:t> </a:t>
            </a:r>
            <a:r>
              <a:rPr lang="en-US" sz="2800" dirty="0" err="1"/>
              <a:t>econômica</a:t>
            </a:r>
            <a:r>
              <a:rPr lang="en-US" sz="2800" dirty="0"/>
              <a:t>;</a:t>
            </a:r>
          </a:p>
          <a:p>
            <a:pPr indent="-171450">
              <a:lnSpc>
                <a:spcPct val="90000"/>
              </a:lnSpc>
              <a:spcAft>
                <a:spcPts val="450"/>
              </a:spcAft>
              <a:buFont typeface="Arial" panose="020B0604020202020204" pitchFamily="34" charset="0"/>
              <a:buChar char="•"/>
            </a:pPr>
            <a:r>
              <a:rPr lang="en-US" sz="2800" dirty="0"/>
              <a:t>IX - a </a:t>
            </a:r>
            <a:r>
              <a:rPr lang="en-US" sz="2800" b="1" dirty="0" err="1"/>
              <a:t>matriz</a:t>
            </a:r>
            <a:r>
              <a:rPr lang="en-US" sz="2800" b="1" dirty="0"/>
              <a:t> de </a:t>
            </a:r>
            <a:r>
              <a:rPr lang="en-US" sz="2800" b="1" dirty="0" err="1"/>
              <a:t>risco</a:t>
            </a:r>
            <a:r>
              <a:rPr lang="en-US" sz="2800" dirty="0"/>
              <a:t>, </a:t>
            </a:r>
            <a:r>
              <a:rPr lang="en-US" sz="2800" dirty="0" err="1"/>
              <a:t>quando</a:t>
            </a:r>
            <a:r>
              <a:rPr lang="en-US" sz="2800" dirty="0"/>
              <a:t> for o </a:t>
            </a:r>
            <a:r>
              <a:rPr lang="en-US" sz="2800" dirty="0" err="1"/>
              <a:t>caso</a:t>
            </a:r>
            <a:r>
              <a:rPr lang="en-US" sz="2800" dirty="0"/>
              <a:t>;</a:t>
            </a:r>
          </a:p>
          <a:p>
            <a:pPr indent="-171450">
              <a:lnSpc>
                <a:spcPct val="90000"/>
              </a:lnSpc>
              <a:spcAft>
                <a:spcPts val="450"/>
              </a:spcAft>
              <a:buFont typeface="Arial" panose="020B0604020202020204" pitchFamily="34" charset="0"/>
              <a:buChar char="•"/>
            </a:pPr>
            <a:r>
              <a:rPr lang="en-US" sz="2800" dirty="0"/>
              <a:t>X - o </a:t>
            </a:r>
            <a:r>
              <a:rPr lang="en-US" sz="2800" dirty="0" err="1"/>
              <a:t>prazo</a:t>
            </a:r>
            <a:r>
              <a:rPr lang="en-US" sz="2800" dirty="0"/>
              <a:t> para </a:t>
            </a:r>
            <a:r>
              <a:rPr lang="en-US" sz="2800" dirty="0" err="1"/>
              <a:t>resposta</a:t>
            </a:r>
            <a:r>
              <a:rPr lang="en-US" sz="2800" dirty="0"/>
              <a:t> </a:t>
            </a:r>
            <a:r>
              <a:rPr lang="en-US" sz="2800" dirty="0" err="1"/>
              <a:t>ao</a:t>
            </a:r>
            <a:r>
              <a:rPr lang="en-US" sz="2800" dirty="0"/>
              <a:t> </a:t>
            </a:r>
            <a:r>
              <a:rPr lang="en-US" sz="2800" dirty="0" err="1"/>
              <a:t>pedido</a:t>
            </a:r>
            <a:r>
              <a:rPr lang="en-US" sz="2800" dirty="0"/>
              <a:t> de </a:t>
            </a:r>
            <a:r>
              <a:rPr lang="en-US" sz="2800" dirty="0" err="1"/>
              <a:t>repactuação</a:t>
            </a:r>
            <a:r>
              <a:rPr lang="en-US" sz="2800" dirty="0"/>
              <a:t> de </a:t>
            </a:r>
            <a:r>
              <a:rPr lang="en-US" sz="2800" dirty="0" err="1"/>
              <a:t>preços</a:t>
            </a:r>
            <a:r>
              <a:rPr lang="en-US" sz="2800" dirty="0"/>
              <a:t>, </a:t>
            </a:r>
            <a:r>
              <a:rPr lang="en-US" sz="2800" dirty="0" err="1"/>
              <a:t>quando</a:t>
            </a:r>
            <a:r>
              <a:rPr lang="en-US" sz="2800" dirty="0"/>
              <a:t> for o </a:t>
            </a:r>
            <a:r>
              <a:rPr lang="en-US" sz="2800" dirty="0" err="1"/>
              <a:t>caso</a:t>
            </a:r>
            <a:r>
              <a:rPr lang="en-US" sz="2800" dirty="0"/>
              <a:t>;</a:t>
            </a:r>
          </a:p>
          <a:p>
            <a:pPr indent="-171450">
              <a:lnSpc>
                <a:spcPct val="90000"/>
              </a:lnSpc>
              <a:spcAft>
                <a:spcPts val="450"/>
              </a:spcAft>
              <a:buFont typeface="Arial" panose="020B0604020202020204" pitchFamily="34" charset="0"/>
              <a:buChar char="•"/>
            </a:pPr>
            <a:r>
              <a:rPr lang="en-US" sz="2800" dirty="0"/>
              <a:t>XI - o </a:t>
            </a:r>
            <a:r>
              <a:rPr lang="en-US" sz="2800" dirty="0" err="1"/>
              <a:t>prazo</a:t>
            </a:r>
            <a:r>
              <a:rPr lang="en-US" sz="2800" dirty="0"/>
              <a:t> para </a:t>
            </a:r>
            <a:r>
              <a:rPr lang="en-US" sz="2800" dirty="0" err="1"/>
              <a:t>resposta</a:t>
            </a:r>
            <a:r>
              <a:rPr lang="en-US" sz="2800" dirty="0"/>
              <a:t> </a:t>
            </a:r>
            <a:r>
              <a:rPr lang="en-US" sz="2800" dirty="0" err="1"/>
              <a:t>ao</a:t>
            </a:r>
            <a:r>
              <a:rPr lang="en-US" sz="2800" dirty="0"/>
              <a:t> </a:t>
            </a:r>
            <a:r>
              <a:rPr lang="en-US" sz="2800" dirty="0" err="1"/>
              <a:t>pedido</a:t>
            </a:r>
            <a:r>
              <a:rPr lang="en-US" sz="2800" dirty="0"/>
              <a:t> de </a:t>
            </a:r>
            <a:r>
              <a:rPr lang="en-US" sz="2800" dirty="0" err="1"/>
              <a:t>restabelecimento</a:t>
            </a:r>
            <a:r>
              <a:rPr lang="en-US" sz="2800" dirty="0"/>
              <a:t> do </a:t>
            </a:r>
            <a:r>
              <a:rPr lang="en-US" sz="2800" dirty="0" err="1"/>
              <a:t>equilíbrio</a:t>
            </a:r>
            <a:r>
              <a:rPr lang="en-US" sz="2800" dirty="0"/>
              <a:t> </a:t>
            </a:r>
            <a:r>
              <a:rPr lang="en-US" sz="2800" dirty="0" err="1"/>
              <a:t>econômico-financeiro</a:t>
            </a:r>
            <a:r>
              <a:rPr lang="en-US" sz="2800" dirty="0"/>
              <a:t>, </a:t>
            </a:r>
            <a:r>
              <a:rPr lang="en-US" sz="2800" dirty="0" err="1"/>
              <a:t>quando</a:t>
            </a:r>
            <a:r>
              <a:rPr lang="en-US" sz="2800" dirty="0"/>
              <a:t> for o </a:t>
            </a:r>
            <a:r>
              <a:rPr lang="en-US" sz="2800" dirty="0" err="1"/>
              <a:t>caso</a:t>
            </a:r>
            <a:r>
              <a:rPr lang="en-US" sz="2800" dirty="0"/>
              <a:t>;</a:t>
            </a:r>
          </a:p>
          <a:p>
            <a:pPr indent="-171450">
              <a:lnSpc>
                <a:spcPct val="90000"/>
              </a:lnSpc>
              <a:spcAft>
                <a:spcPts val="450"/>
              </a:spcAft>
              <a:buFont typeface="Arial" panose="020B0604020202020204" pitchFamily="34" charset="0"/>
              <a:buChar char="•"/>
            </a:pPr>
            <a:r>
              <a:rPr lang="en-US" sz="2800" dirty="0"/>
              <a:t>XII - as </a:t>
            </a:r>
            <a:r>
              <a:rPr lang="en-US" sz="2800" b="1" dirty="0" err="1"/>
              <a:t>garantias</a:t>
            </a:r>
            <a:r>
              <a:rPr lang="en-US" sz="2800" dirty="0"/>
              <a:t> </a:t>
            </a:r>
            <a:r>
              <a:rPr lang="en-US" sz="2800" dirty="0" err="1"/>
              <a:t>oferecidas</a:t>
            </a:r>
            <a:r>
              <a:rPr lang="en-US" sz="2800" dirty="0"/>
              <a:t> para </a:t>
            </a:r>
            <a:r>
              <a:rPr lang="en-US" sz="2800" dirty="0" err="1"/>
              <a:t>assegurar</a:t>
            </a:r>
            <a:r>
              <a:rPr lang="en-US" sz="2800" dirty="0"/>
              <a:t> </a:t>
            </a:r>
            <a:r>
              <a:rPr lang="en-US" sz="2800" dirty="0" err="1"/>
              <a:t>sua</a:t>
            </a:r>
            <a:r>
              <a:rPr lang="en-US" sz="2800" dirty="0"/>
              <a:t> plena </a:t>
            </a:r>
            <a:r>
              <a:rPr lang="en-US" sz="2800" dirty="0" err="1"/>
              <a:t>execução</a:t>
            </a:r>
            <a:r>
              <a:rPr lang="en-US" sz="2800" dirty="0"/>
              <a:t>, </a:t>
            </a:r>
            <a:r>
              <a:rPr lang="en-US" sz="2800" dirty="0" err="1"/>
              <a:t>quando</a:t>
            </a:r>
            <a:r>
              <a:rPr lang="en-US" sz="2800" dirty="0"/>
              <a:t> </a:t>
            </a:r>
            <a:r>
              <a:rPr lang="en-US" sz="2800" dirty="0" err="1"/>
              <a:t>exigidas</a:t>
            </a:r>
            <a:r>
              <a:rPr lang="en-US" sz="2800" dirty="0"/>
              <a:t>, inclusive as que </a:t>
            </a:r>
            <a:r>
              <a:rPr lang="en-US" sz="2800" dirty="0" err="1"/>
              <a:t>forem</a:t>
            </a:r>
            <a:r>
              <a:rPr lang="en-US" sz="2800" dirty="0"/>
              <a:t> </a:t>
            </a:r>
            <a:r>
              <a:rPr lang="en-US" sz="2800" dirty="0" err="1"/>
              <a:t>oferecidas</a:t>
            </a:r>
            <a:r>
              <a:rPr lang="en-US" sz="2800" dirty="0"/>
              <a:t> </a:t>
            </a:r>
            <a:r>
              <a:rPr lang="en-US" sz="2800" dirty="0" err="1"/>
              <a:t>pelo</a:t>
            </a:r>
            <a:r>
              <a:rPr lang="en-US" sz="2800" dirty="0"/>
              <a:t> </a:t>
            </a:r>
            <a:r>
              <a:rPr lang="en-US" sz="2800" dirty="0" err="1"/>
              <a:t>contratado</a:t>
            </a:r>
            <a:r>
              <a:rPr lang="en-US" sz="2800" dirty="0"/>
              <a:t> no </a:t>
            </a:r>
            <a:r>
              <a:rPr lang="en-US" sz="2800" dirty="0" err="1"/>
              <a:t>caso</a:t>
            </a:r>
            <a:r>
              <a:rPr lang="en-US" sz="2800" dirty="0"/>
              <a:t> de </a:t>
            </a:r>
            <a:r>
              <a:rPr lang="en-US" sz="2800" dirty="0" err="1"/>
              <a:t>antecipação</a:t>
            </a:r>
            <a:r>
              <a:rPr lang="en-US" sz="2800" dirty="0"/>
              <a:t> de </a:t>
            </a:r>
            <a:r>
              <a:rPr lang="en-US" sz="2800" dirty="0" err="1"/>
              <a:t>valores</a:t>
            </a:r>
            <a:r>
              <a:rPr lang="en-US" sz="2800" dirty="0"/>
              <a:t> a </a:t>
            </a:r>
            <a:r>
              <a:rPr lang="en-US" sz="2800" dirty="0" err="1"/>
              <a:t>título</a:t>
            </a:r>
            <a:r>
              <a:rPr lang="en-US" sz="2800" dirty="0"/>
              <a:t> de </a:t>
            </a:r>
            <a:r>
              <a:rPr lang="en-US" sz="2800" dirty="0" err="1"/>
              <a:t>pagamento</a:t>
            </a:r>
            <a:r>
              <a:rPr lang="en-US" sz="2800" dirty="0"/>
              <a:t>;</a:t>
            </a:r>
          </a:p>
          <a:p>
            <a:pPr indent="-171450">
              <a:lnSpc>
                <a:spcPct val="90000"/>
              </a:lnSpc>
              <a:spcAft>
                <a:spcPts val="450"/>
              </a:spcAft>
              <a:buFont typeface="Arial" panose="020B0604020202020204" pitchFamily="34" charset="0"/>
              <a:buChar char="•"/>
            </a:pPr>
            <a:r>
              <a:rPr lang="en-US" sz="2800" dirty="0"/>
              <a:t>XIII - o </a:t>
            </a:r>
            <a:r>
              <a:rPr lang="en-US" sz="2800" dirty="0" err="1"/>
              <a:t>prazo</a:t>
            </a:r>
            <a:r>
              <a:rPr lang="en-US" sz="2800" dirty="0"/>
              <a:t> de </a:t>
            </a:r>
            <a:r>
              <a:rPr lang="en-US" sz="2800" dirty="0" err="1"/>
              <a:t>garantia</a:t>
            </a:r>
            <a:r>
              <a:rPr lang="en-US" sz="2800" dirty="0"/>
              <a:t> </a:t>
            </a:r>
            <a:r>
              <a:rPr lang="en-US" sz="2800" dirty="0" err="1"/>
              <a:t>mínima</a:t>
            </a:r>
            <a:r>
              <a:rPr lang="en-US" sz="2800" dirty="0"/>
              <a:t> do </a:t>
            </a:r>
            <a:r>
              <a:rPr lang="en-US" sz="2800" dirty="0" err="1"/>
              <a:t>objeto</a:t>
            </a:r>
            <a:r>
              <a:rPr lang="en-US" sz="2800" dirty="0"/>
              <a:t>, </a:t>
            </a:r>
            <a:r>
              <a:rPr lang="en-US" sz="2800" dirty="0" err="1"/>
              <a:t>observados</a:t>
            </a:r>
            <a:r>
              <a:rPr lang="en-US" sz="2800" dirty="0"/>
              <a:t> </a:t>
            </a:r>
            <a:r>
              <a:rPr lang="en-US" sz="2800" dirty="0" err="1"/>
              <a:t>os</a:t>
            </a:r>
            <a:r>
              <a:rPr lang="en-US" sz="2800" dirty="0"/>
              <a:t> </a:t>
            </a:r>
            <a:r>
              <a:rPr lang="en-US" sz="2800" dirty="0" err="1"/>
              <a:t>prazos</a:t>
            </a:r>
            <a:r>
              <a:rPr lang="en-US" sz="2800" dirty="0"/>
              <a:t> </a:t>
            </a:r>
            <a:r>
              <a:rPr lang="en-US" sz="2800" dirty="0" err="1"/>
              <a:t>mínimos</a:t>
            </a:r>
            <a:r>
              <a:rPr lang="en-US" sz="2800" dirty="0"/>
              <a:t> </a:t>
            </a:r>
            <a:r>
              <a:rPr lang="en-US" sz="2800" dirty="0" err="1"/>
              <a:t>estabelecidos</a:t>
            </a:r>
            <a:r>
              <a:rPr lang="en-US" sz="2800" dirty="0"/>
              <a:t> </a:t>
            </a:r>
            <a:r>
              <a:rPr lang="en-US" sz="2800" dirty="0" err="1"/>
              <a:t>nesta</a:t>
            </a:r>
            <a:r>
              <a:rPr lang="en-US" sz="2800" dirty="0"/>
              <a:t> Lei e </a:t>
            </a:r>
            <a:r>
              <a:rPr lang="en-US" sz="2800" dirty="0" err="1"/>
              <a:t>nas</a:t>
            </a:r>
            <a:r>
              <a:rPr lang="en-US" sz="2800" dirty="0"/>
              <a:t> </a:t>
            </a:r>
            <a:r>
              <a:rPr lang="en-US" sz="2800" dirty="0" err="1"/>
              <a:t>normas</a:t>
            </a:r>
            <a:r>
              <a:rPr lang="en-US" sz="2800" dirty="0"/>
              <a:t> </a:t>
            </a:r>
            <a:r>
              <a:rPr lang="en-US" sz="2800" dirty="0" err="1"/>
              <a:t>técnicas</a:t>
            </a:r>
            <a:r>
              <a:rPr lang="en-US" sz="2800" dirty="0"/>
              <a:t> </a:t>
            </a:r>
            <a:r>
              <a:rPr lang="en-US" sz="2800" dirty="0" err="1"/>
              <a:t>aplicáveis</a:t>
            </a:r>
            <a:r>
              <a:rPr lang="en-US" sz="2800" dirty="0"/>
              <a:t>, e as </a:t>
            </a:r>
            <a:r>
              <a:rPr lang="en-US" sz="2800" dirty="0" err="1"/>
              <a:t>condições</a:t>
            </a:r>
            <a:r>
              <a:rPr lang="en-US" sz="2800" dirty="0"/>
              <a:t> de </a:t>
            </a:r>
            <a:r>
              <a:rPr lang="en-US" sz="2800" dirty="0" err="1"/>
              <a:t>manutenção</a:t>
            </a:r>
            <a:r>
              <a:rPr lang="en-US" sz="2800" dirty="0"/>
              <a:t> e </a:t>
            </a:r>
            <a:r>
              <a:rPr lang="en-US" sz="2800" dirty="0" err="1"/>
              <a:t>assistência</a:t>
            </a:r>
            <a:r>
              <a:rPr lang="en-US" sz="2800" dirty="0"/>
              <a:t> </a:t>
            </a:r>
            <a:r>
              <a:rPr lang="en-US" sz="2800" dirty="0" err="1"/>
              <a:t>técnica</a:t>
            </a:r>
            <a:r>
              <a:rPr lang="en-US" sz="2800" dirty="0"/>
              <a:t>, </a:t>
            </a:r>
            <a:r>
              <a:rPr lang="en-US" sz="2800" dirty="0" err="1"/>
              <a:t>quando</a:t>
            </a:r>
            <a:r>
              <a:rPr lang="en-US" sz="2800" dirty="0"/>
              <a:t> for o </a:t>
            </a:r>
            <a:r>
              <a:rPr lang="en-US" sz="2800" dirty="0" err="1"/>
              <a:t>caso</a:t>
            </a:r>
            <a:r>
              <a:rPr lang="en-US" sz="2800" dirty="0"/>
              <a:t>;</a:t>
            </a:r>
          </a:p>
          <a:p>
            <a:pPr indent="-171450">
              <a:lnSpc>
                <a:spcPct val="90000"/>
              </a:lnSpc>
              <a:spcAft>
                <a:spcPts val="450"/>
              </a:spcAft>
              <a:buFont typeface="Arial" panose="020B0604020202020204" pitchFamily="34" charset="0"/>
              <a:buChar char="•"/>
            </a:pPr>
            <a:r>
              <a:rPr lang="en-US" sz="2800" dirty="0"/>
              <a:t>XIV - </a:t>
            </a:r>
            <a:r>
              <a:rPr lang="en-US" sz="2800" dirty="0" err="1"/>
              <a:t>os</a:t>
            </a:r>
            <a:r>
              <a:rPr lang="en-US" sz="2800" dirty="0"/>
              <a:t> </a:t>
            </a:r>
            <a:r>
              <a:rPr lang="en-US" sz="2800" b="1" dirty="0" err="1"/>
              <a:t>direitos</a:t>
            </a:r>
            <a:r>
              <a:rPr lang="en-US" sz="2800" b="1" dirty="0"/>
              <a:t> e as </a:t>
            </a:r>
            <a:r>
              <a:rPr lang="en-US" sz="2800" b="1" dirty="0" err="1"/>
              <a:t>responsabilidades</a:t>
            </a:r>
            <a:r>
              <a:rPr lang="en-US" sz="2800" dirty="0"/>
              <a:t> das </a:t>
            </a:r>
            <a:r>
              <a:rPr lang="en-US" sz="2800" dirty="0" err="1"/>
              <a:t>partes</a:t>
            </a:r>
            <a:r>
              <a:rPr lang="en-US" sz="2800" dirty="0"/>
              <a:t>, as </a:t>
            </a:r>
            <a:r>
              <a:rPr lang="en-US" sz="2800" dirty="0" err="1"/>
              <a:t>penalidades</a:t>
            </a:r>
            <a:r>
              <a:rPr lang="en-US" sz="2800" dirty="0"/>
              <a:t> </a:t>
            </a:r>
            <a:r>
              <a:rPr lang="en-US" sz="2800" dirty="0" err="1"/>
              <a:t>cabíveis</a:t>
            </a:r>
            <a:r>
              <a:rPr lang="en-US" sz="2800" dirty="0"/>
              <a:t> e </a:t>
            </a:r>
            <a:r>
              <a:rPr lang="en-US" sz="2800" dirty="0" err="1"/>
              <a:t>os</a:t>
            </a:r>
            <a:r>
              <a:rPr lang="en-US" sz="2800" dirty="0"/>
              <a:t> </a:t>
            </a:r>
            <a:r>
              <a:rPr lang="en-US" sz="2800" dirty="0" err="1"/>
              <a:t>valores</a:t>
            </a:r>
            <a:r>
              <a:rPr lang="en-US" sz="2800" dirty="0"/>
              <a:t> das </a:t>
            </a:r>
            <a:r>
              <a:rPr lang="en-US" sz="2800" dirty="0" err="1"/>
              <a:t>multas</a:t>
            </a:r>
            <a:r>
              <a:rPr lang="en-US" sz="2800" dirty="0"/>
              <a:t> e </a:t>
            </a:r>
            <a:r>
              <a:rPr lang="en-US" sz="2800" dirty="0" err="1"/>
              <a:t>suas</a:t>
            </a:r>
            <a:r>
              <a:rPr lang="en-US" sz="2800" dirty="0"/>
              <a:t> bases de </a:t>
            </a:r>
            <a:r>
              <a:rPr lang="en-US" sz="2800" dirty="0" err="1"/>
              <a:t>cálculo</a:t>
            </a:r>
            <a:r>
              <a:rPr lang="en-US" sz="2800" dirty="0"/>
              <a:t>;</a:t>
            </a:r>
          </a:p>
          <a:p>
            <a:pPr indent="-171450">
              <a:lnSpc>
                <a:spcPct val="90000"/>
              </a:lnSpc>
              <a:spcAft>
                <a:spcPts val="450"/>
              </a:spcAft>
              <a:buFont typeface="Arial" panose="020B0604020202020204" pitchFamily="34" charset="0"/>
              <a:buChar char="•"/>
            </a:pPr>
            <a:r>
              <a:rPr lang="en-US" sz="2800" dirty="0"/>
              <a:t>XV - as </a:t>
            </a:r>
            <a:r>
              <a:rPr lang="en-US" sz="2800" dirty="0" err="1"/>
              <a:t>condições</a:t>
            </a:r>
            <a:r>
              <a:rPr lang="en-US" sz="2800" dirty="0"/>
              <a:t> de </a:t>
            </a:r>
            <a:r>
              <a:rPr lang="en-US" sz="2800" dirty="0" err="1"/>
              <a:t>importação</a:t>
            </a:r>
            <a:r>
              <a:rPr lang="en-US" sz="2800" dirty="0"/>
              <a:t> e a data e a taxa de </a:t>
            </a:r>
            <a:r>
              <a:rPr lang="en-US" sz="2800" dirty="0" err="1"/>
              <a:t>câmbio</a:t>
            </a:r>
            <a:r>
              <a:rPr lang="en-US" sz="2800" dirty="0"/>
              <a:t> para </a:t>
            </a:r>
            <a:r>
              <a:rPr lang="en-US" sz="2800" dirty="0" err="1"/>
              <a:t>conversão</a:t>
            </a:r>
            <a:r>
              <a:rPr lang="en-US" sz="2800" dirty="0"/>
              <a:t>, </a:t>
            </a:r>
            <a:r>
              <a:rPr lang="en-US" sz="2800" dirty="0" err="1"/>
              <a:t>quando</a:t>
            </a:r>
            <a:r>
              <a:rPr lang="en-US" sz="2800" dirty="0"/>
              <a:t> for o </a:t>
            </a:r>
            <a:r>
              <a:rPr lang="en-US" sz="2800" dirty="0" err="1"/>
              <a:t>caso</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8212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fontScale="77500" lnSpcReduction="20000"/>
          </a:bodyPr>
          <a:lstStyle/>
          <a:p>
            <a:pPr indent="-171450">
              <a:lnSpc>
                <a:spcPct val="90000"/>
              </a:lnSpc>
              <a:spcBef>
                <a:spcPts val="470"/>
              </a:spcBef>
              <a:buFont typeface="Arial" panose="020B0604020202020204" pitchFamily="34" charset="0"/>
              <a:buChar char="•"/>
            </a:pPr>
            <a:r>
              <a:rPr lang="en-US" sz="3200" spc="-1" dirty="0"/>
              <a:t>Art. 9º É </a:t>
            </a:r>
            <a:r>
              <a:rPr lang="en-US" sz="3200" spc="-1" dirty="0" err="1"/>
              <a:t>vedado</a:t>
            </a:r>
            <a:r>
              <a:rPr lang="en-US" sz="3200" spc="-1" dirty="0"/>
              <a:t> </a:t>
            </a:r>
            <a:r>
              <a:rPr lang="en-US" sz="3200" spc="-1" dirty="0" err="1"/>
              <a:t>ao</a:t>
            </a:r>
            <a:r>
              <a:rPr lang="en-US" sz="3200" spc="-1" dirty="0"/>
              <a:t> </a:t>
            </a:r>
            <a:r>
              <a:rPr lang="en-US" sz="3200" spc="-1" dirty="0" err="1"/>
              <a:t>agente</a:t>
            </a:r>
            <a:r>
              <a:rPr lang="en-US" sz="3200" spc="-1" dirty="0"/>
              <a:t> </a:t>
            </a:r>
            <a:r>
              <a:rPr lang="en-US" sz="3200" spc="-1" dirty="0" err="1"/>
              <a:t>público</a:t>
            </a:r>
            <a:r>
              <a:rPr lang="en-US" sz="3200" spc="-1" dirty="0"/>
              <a:t> </a:t>
            </a:r>
            <a:r>
              <a:rPr lang="en-US" sz="3200" spc="-1" dirty="0" err="1"/>
              <a:t>designado</a:t>
            </a:r>
            <a:r>
              <a:rPr lang="en-US" sz="3200" spc="-1" dirty="0"/>
              <a:t> para </a:t>
            </a:r>
            <a:r>
              <a:rPr lang="en-US" sz="3200" spc="-1" dirty="0" err="1"/>
              <a:t>atuar</a:t>
            </a:r>
            <a:r>
              <a:rPr lang="en-US" sz="3200" spc="-1" dirty="0"/>
              <a:t> </a:t>
            </a:r>
            <a:r>
              <a:rPr lang="en-US" sz="3200" spc="-1" dirty="0" err="1"/>
              <a:t>na</a:t>
            </a:r>
            <a:r>
              <a:rPr lang="en-US" sz="3200" spc="-1" dirty="0"/>
              <a:t> </a:t>
            </a:r>
            <a:r>
              <a:rPr lang="en-US" sz="3200" spc="-1" dirty="0" err="1"/>
              <a:t>área</a:t>
            </a:r>
            <a:r>
              <a:rPr lang="en-US" sz="3200" spc="-1" dirty="0"/>
              <a:t> de </a:t>
            </a:r>
            <a:r>
              <a:rPr lang="en-US" sz="3200" spc="-1" dirty="0" err="1"/>
              <a:t>licitações</a:t>
            </a:r>
            <a:r>
              <a:rPr lang="en-US" sz="3200" spc="-1" dirty="0"/>
              <a:t> e </a:t>
            </a:r>
            <a:r>
              <a:rPr lang="en-US" sz="3200" spc="-1" dirty="0" err="1"/>
              <a:t>contratos</a:t>
            </a:r>
            <a:r>
              <a:rPr lang="en-US" sz="3200" spc="-1" dirty="0"/>
              <a:t>, </a:t>
            </a:r>
            <a:r>
              <a:rPr lang="en-US" sz="3200" spc="-1" dirty="0" err="1"/>
              <a:t>ressalvados</a:t>
            </a:r>
            <a:r>
              <a:rPr lang="en-US" sz="3200" spc="-1" dirty="0"/>
              <a:t> </a:t>
            </a:r>
            <a:r>
              <a:rPr lang="en-US" sz="3200" spc="-1" dirty="0" err="1"/>
              <a:t>os</a:t>
            </a:r>
            <a:r>
              <a:rPr lang="en-US" sz="3200" spc="-1" dirty="0"/>
              <a:t> </a:t>
            </a:r>
            <a:r>
              <a:rPr lang="en-US" sz="3200" spc="-1" dirty="0" err="1"/>
              <a:t>casos</a:t>
            </a:r>
            <a:r>
              <a:rPr lang="en-US" sz="3200" spc="-1" dirty="0"/>
              <a:t> </a:t>
            </a:r>
            <a:r>
              <a:rPr lang="en-US" sz="3200" spc="-1" dirty="0" err="1"/>
              <a:t>previstos</a:t>
            </a:r>
            <a:r>
              <a:rPr lang="en-US" sz="3200" spc="-1" dirty="0"/>
              <a:t> </a:t>
            </a:r>
            <a:r>
              <a:rPr lang="en-US" sz="3200" spc="-1" dirty="0" err="1"/>
              <a:t>em</a:t>
            </a:r>
            <a:r>
              <a:rPr lang="en-US" sz="3200" spc="-1" dirty="0"/>
              <a:t> lei:</a:t>
            </a:r>
          </a:p>
          <a:p>
            <a:pPr indent="-171450">
              <a:lnSpc>
                <a:spcPct val="90000"/>
              </a:lnSpc>
              <a:spcBef>
                <a:spcPts val="470"/>
              </a:spcBef>
              <a:buFont typeface="Arial" panose="020B0604020202020204" pitchFamily="34" charset="0"/>
              <a:buChar char="•"/>
            </a:pPr>
            <a:endParaRPr lang="en-US" sz="3200" spc="-1" dirty="0"/>
          </a:p>
          <a:p>
            <a:pPr indent="-171450">
              <a:lnSpc>
                <a:spcPct val="90000"/>
              </a:lnSpc>
              <a:spcBef>
                <a:spcPts val="470"/>
              </a:spcBef>
              <a:buFont typeface="Arial" panose="020B0604020202020204" pitchFamily="34" charset="0"/>
              <a:buChar char="•"/>
            </a:pPr>
            <a:r>
              <a:rPr lang="en-US" sz="3200" spc="-1" dirty="0"/>
              <a:t>I - </a:t>
            </a:r>
            <a:r>
              <a:rPr lang="en-US" sz="3200" spc="-1" dirty="0" err="1"/>
              <a:t>admitir</a:t>
            </a:r>
            <a:r>
              <a:rPr lang="en-US" sz="3200" spc="-1" dirty="0"/>
              <a:t>, </a:t>
            </a:r>
            <a:r>
              <a:rPr lang="en-US" sz="3200" spc="-1" dirty="0" err="1"/>
              <a:t>prever</a:t>
            </a:r>
            <a:r>
              <a:rPr lang="en-US" sz="3200" spc="-1" dirty="0"/>
              <a:t>, </a:t>
            </a:r>
            <a:r>
              <a:rPr lang="en-US" sz="3200" spc="-1" dirty="0" err="1"/>
              <a:t>incluir</a:t>
            </a:r>
            <a:r>
              <a:rPr lang="en-US" sz="3200" spc="-1" dirty="0"/>
              <a:t> </a:t>
            </a:r>
            <a:r>
              <a:rPr lang="en-US" sz="3200" spc="-1" dirty="0" err="1"/>
              <a:t>ou</a:t>
            </a:r>
            <a:r>
              <a:rPr lang="en-US" sz="3200" spc="-1" dirty="0"/>
              <a:t> </a:t>
            </a:r>
            <a:r>
              <a:rPr lang="en-US" sz="3200" spc="-1" dirty="0" err="1"/>
              <a:t>tolerar</a:t>
            </a:r>
            <a:r>
              <a:rPr lang="en-US" sz="3200" spc="-1" dirty="0"/>
              <a:t>, </a:t>
            </a:r>
            <a:r>
              <a:rPr lang="en-US" sz="3200" spc="-1" dirty="0" err="1"/>
              <a:t>nos</a:t>
            </a:r>
            <a:r>
              <a:rPr lang="en-US" sz="3200" spc="-1" dirty="0"/>
              <a:t> </a:t>
            </a:r>
            <a:r>
              <a:rPr lang="en-US" sz="3200" spc="-1" dirty="0" err="1"/>
              <a:t>atos</a:t>
            </a:r>
            <a:r>
              <a:rPr lang="en-US" sz="3200" spc="-1" dirty="0"/>
              <a:t> que </a:t>
            </a:r>
            <a:r>
              <a:rPr lang="en-US" sz="3200" spc="-1" dirty="0" err="1"/>
              <a:t>praticar</a:t>
            </a:r>
            <a:r>
              <a:rPr lang="en-US" sz="3200" spc="-1" dirty="0"/>
              <a:t>, </a:t>
            </a:r>
            <a:r>
              <a:rPr lang="en-US" sz="3200" spc="-1" dirty="0" err="1"/>
              <a:t>situações</a:t>
            </a:r>
            <a:r>
              <a:rPr lang="en-US" sz="3200" spc="-1" dirty="0"/>
              <a:t> que:</a:t>
            </a:r>
          </a:p>
          <a:p>
            <a:pPr indent="-171450">
              <a:lnSpc>
                <a:spcPct val="90000"/>
              </a:lnSpc>
              <a:spcBef>
                <a:spcPts val="470"/>
              </a:spcBef>
              <a:buFont typeface="Arial" panose="020B0604020202020204" pitchFamily="34" charset="0"/>
              <a:buChar char="•"/>
            </a:pPr>
            <a:endParaRPr lang="en-US" sz="3200" spc="-1" dirty="0"/>
          </a:p>
          <a:p>
            <a:pPr indent="-171450">
              <a:lnSpc>
                <a:spcPct val="90000"/>
              </a:lnSpc>
              <a:spcBef>
                <a:spcPts val="470"/>
              </a:spcBef>
              <a:buFont typeface="Arial" panose="020B0604020202020204" pitchFamily="34" charset="0"/>
              <a:buChar char="•"/>
            </a:pPr>
            <a:r>
              <a:rPr lang="en-US" sz="3200" spc="-1" dirty="0"/>
              <a:t>a) </a:t>
            </a:r>
            <a:r>
              <a:rPr lang="en-US" sz="3200" spc="-1" dirty="0" err="1"/>
              <a:t>comprometam</a:t>
            </a:r>
            <a:r>
              <a:rPr lang="en-US" sz="3200" spc="-1" dirty="0"/>
              <a:t>, </a:t>
            </a:r>
            <a:r>
              <a:rPr lang="en-US" sz="3200" spc="-1" dirty="0" err="1"/>
              <a:t>restrinjam</a:t>
            </a:r>
            <a:r>
              <a:rPr lang="en-US" sz="3200" spc="-1" dirty="0"/>
              <a:t> </a:t>
            </a:r>
            <a:r>
              <a:rPr lang="en-US" sz="3200" spc="-1" dirty="0" err="1"/>
              <a:t>ou</a:t>
            </a:r>
            <a:r>
              <a:rPr lang="en-US" sz="3200" spc="-1" dirty="0"/>
              <a:t> </a:t>
            </a:r>
            <a:r>
              <a:rPr lang="en-US" sz="3200" spc="-1" dirty="0" err="1"/>
              <a:t>frustrem</a:t>
            </a:r>
            <a:r>
              <a:rPr lang="en-US" sz="3200" spc="-1" dirty="0"/>
              <a:t> o </a:t>
            </a:r>
            <a:r>
              <a:rPr lang="en-US" sz="3200" spc="-1" dirty="0" err="1"/>
              <a:t>caráter</a:t>
            </a:r>
            <a:r>
              <a:rPr lang="en-US" sz="3200" spc="-1" dirty="0"/>
              <a:t> </a:t>
            </a:r>
            <a:r>
              <a:rPr lang="en-US" sz="3200" spc="-1" dirty="0" err="1"/>
              <a:t>competitivo</a:t>
            </a:r>
            <a:r>
              <a:rPr lang="en-US" sz="3200" spc="-1" dirty="0"/>
              <a:t> do </a:t>
            </a:r>
            <a:r>
              <a:rPr lang="en-US" sz="3200" spc="-1" dirty="0" err="1"/>
              <a:t>processo</a:t>
            </a:r>
            <a:r>
              <a:rPr lang="en-US" sz="3200" spc="-1" dirty="0"/>
              <a:t> </a:t>
            </a:r>
            <a:r>
              <a:rPr lang="en-US" sz="3200" spc="-1" dirty="0" err="1"/>
              <a:t>licitatório</a:t>
            </a:r>
            <a:r>
              <a:rPr lang="en-US" sz="3200" spc="-1" dirty="0"/>
              <a:t>, inclusive </a:t>
            </a:r>
            <a:r>
              <a:rPr lang="en-US" sz="3200" spc="-1" dirty="0" err="1"/>
              <a:t>nos</a:t>
            </a:r>
            <a:r>
              <a:rPr lang="en-US" sz="3200" spc="-1" dirty="0"/>
              <a:t> </a:t>
            </a:r>
            <a:r>
              <a:rPr lang="en-US" sz="3200" spc="-1" dirty="0" err="1"/>
              <a:t>casos</a:t>
            </a:r>
            <a:r>
              <a:rPr lang="en-US" sz="3200" spc="-1" dirty="0"/>
              <a:t> de </a:t>
            </a:r>
            <a:r>
              <a:rPr lang="en-US" sz="3200" spc="-1" dirty="0" err="1"/>
              <a:t>participação</a:t>
            </a:r>
            <a:r>
              <a:rPr lang="en-US" sz="3200" spc="-1" dirty="0"/>
              <a:t> de </a:t>
            </a:r>
            <a:r>
              <a:rPr lang="en-US" sz="3200" spc="-1" dirty="0" err="1"/>
              <a:t>sociedades</a:t>
            </a:r>
            <a:r>
              <a:rPr lang="en-US" sz="3200" spc="-1" dirty="0"/>
              <a:t> </a:t>
            </a:r>
            <a:r>
              <a:rPr lang="en-US" sz="3200" spc="-1" dirty="0" err="1"/>
              <a:t>cooperativas</a:t>
            </a:r>
            <a:r>
              <a:rPr lang="en-US" sz="3200" spc="-1" dirty="0"/>
              <a:t>;</a:t>
            </a:r>
          </a:p>
          <a:p>
            <a:pPr indent="-171450">
              <a:lnSpc>
                <a:spcPct val="90000"/>
              </a:lnSpc>
              <a:spcBef>
                <a:spcPts val="470"/>
              </a:spcBef>
              <a:buFont typeface="Arial" panose="020B0604020202020204" pitchFamily="34" charset="0"/>
              <a:buChar char="•"/>
            </a:pPr>
            <a:endParaRPr lang="en-US" sz="3200" spc="-1" dirty="0"/>
          </a:p>
          <a:p>
            <a:pPr indent="-171450">
              <a:lnSpc>
                <a:spcPct val="90000"/>
              </a:lnSpc>
              <a:spcBef>
                <a:spcPts val="470"/>
              </a:spcBef>
              <a:buFont typeface="Arial" panose="020B0604020202020204" pitchFamily="34" charset="0"/>
              <a:buChar char="•"/>
            </a:pPr>
            <a:r>
              <a:rPr lang="en-US" sz="3200" spc="-1" dirty="0"/>
              <a:t>b) </a:t>
            </a:r>
            <a:r>
              <a:rPr lang="en-US" sz="3200" spc="-1" dirty="0" err="1"/>
              <a:t>estabeleçam</a:t>
            </a:r>
            <a:r>
              <a:rPr lang="en-US" sz="3200" spc="-1" dirty="0"/>
              <a:t> </a:t>
            </a:r>
            <a:r>
              <a:rPr lang="en-US" sz="3200" spc="-1" dirty="0" err="1"/>
              <a:t>preferências</a:t>
            </a:r>
            <a:r>
              <a:rPr lang="en-US" sz="3200" spc="-1" dirty="0"/>
              <a:t> </a:t>
            </a:r>
            <a:r>
              <a:rPr lang="en-US" sz="3200" spc="-1" dirty="0" err="1"/>
              <a:t>ou</a:t>
            </a:r>
            <a:r>
              <a:rPr lang="en-US" sz="3200" spc="-1" dirty="0"/>
              <a:t> </a:t>
            </a:r>
            <a:r>
              <a:rPr lang="en-US" sz="3200" spc="-1" dirty="0" err="1"/>
              <a:t>distinções</a:t>
            </a:r>
            <a:r>
              <a:rPr lang="en-US" sz="3200" spc="-1" dirty="0"/>
              <a:t> </a:t>
            </a:r>
            <a:r>
              <a:rPr lang="en-US" sz="3200" spc="-1" dirty="0" err="1"/>
              <a:t>em</a:t>
            </a:r>
            <a:r>
              <a:rPr lang="en-US" sz="3200" spc="-1" dirty="0"/>
              <a:t> </a:t>
            </a:r>
            <a:r>
              <a:rPr lang="en-US" sz="3200" spc="-1" dirty="0" err="1"/>
              <a:t>razão</a:t>
            </a:r>
            <a:r>
              <a:rPr lang="en-US" sz="3200" spc="-1" dirty="0"/>
              <a:t> da </a:t>
            </a:r>
            <a:r>
              <a:rPr lang="en-US" sz="3200" spc="-1" dirty="0" err="1"/>
              <a:t>naturalidade</a:t>
            </a:r>
            <a:r>
              <a:rPr lang="en-US" sz="3200" spc="-1" dirty="0"/>
              <a:t>, da </a:t>
            </a:r>
            <a:r>
              <a:rPr lang="en-US" sz="3200" spc="-1" dirty="0" err="1"/>
              <a:t>sede</a:t>
            </a:r>
            <a:r>
              <a:rPr lang="en-US" sz="3200" spc="-1" dirty="0"/>
              <a:t> </a:t>
            </a:r>
            <a:r>
              <a:rPr lang="en-US" sz="3200" spc="-1" dirty="0" err="1"/>
              <a:t>ou</a:t>
            </a:r>
            <a:r>
              <a:rPr lang="en-US" sz="3200" spc="-1" dirty="0"/>
              <a:t> do </a:t>
            </a:r>
            <a:r>
              <a:rPr lang="en-US" sz="3200" spc="-1" dirty="0" err="1"/>
              <a:t>domicílio</a:t>
            </a:r>
            <a:r>
              <a:rPr lang="en-US" sz="3200" spc="-1" dirty="0"/>
              <a:t> dos </a:t>
            </a:r>
            <a:r>
              <a:rPr lang="en-US" sz="3200" spc="-1" dirty="0" err="1"/>
              <a:t>licitantes</a:t>
            </a:r>
            <a:r>
              <a:rPr lang="en-US" sz="3200" spc="-1" dirty="0"/>
              <a:t>;</a:t>
            </a:r>
          </a:p>
          <a:p>
            <a:pPr indent="-171450">
              <a:lnSpc>
                <a:spcPct val="90000"/>
              </a:lnSpc>
              <a:spcBef>
                <a:spcPts val="470"/>
              </a:spcBef>
              <a:buFont typeface="Arial" panose="020B0604020202020204" pitchFamily="34" charset="0"/>
              <a:buChar char="•"/>
            </a:pPr>
            <a:endParaRPr lang="en-US" sz="3200" spc="-1" dirty="0"/>
          </a:p>
          <a:p>
            <a:pPr indent="-171450">
              <a:lnSpc>
                <a:spcPct val="90000"/>
              </a:lnSpc>
              <a:spcBef>
                <a:spcPts val="470"/>
              </a:spcBef>
              <a:buFont typeface="Arial" panose="020B0604020202020204" pitchFamily="34" charset="0"/>
              <a:buChar char="•"/>
            </a:pPr>
            <a:r>
              <a:rPr lang="en-US" sz="3200" spc="-1" dirty="0"/>
              <a:t>c) </a:t>
            </a:r>
            <a:r>
              <a:rPr lang="en-US" sz="3200" spc="-1" dirty="0" err="1"/>
              <a:t>sejam</a:t>
            </a:r>
            <a:r>
              <a:rPr lang="en-US" sz="3200" spc="-1" dirty="0"/>
              <a:t> </a:t>
            </a:r>
            <a:r>
              <a:rPr lang="en-US" sz="3200" spc="-1" dirty="0" err="1"/>
              <a:t>impertinentes</a:t>
            </a:r>
            <a:r>
              <a:rPr lang="en-US" sz="3200" spc="-1" dirty="0"/>
              <a:t> </a:t>
            </a:r>
            <a:r>
              <a:rPr lang="en-US" sz="3200" spc="-1" dirty="0" err="1"/>
              <a:t>ou</a:t>
            </a:r>
            <a:r>
              <a:rPr lang="en-US" sz="3200" spc="-1" dirty="0"/>
              <a:t> </a:t>
            </a:r>
            <a:r>
              <a:rPr lang="en-US" sz="3200" spc="-1" dirty="0" err="1"/>
              <a:t>irrelevantes</a:t>
            </a:r>
            <a:r>
              <a:rPr lang="en-US" sz="3200" spc="-1" dirty="0"/>
              <a:t> para o </a:t>
            </a:r>
            <a:r>
              <a:rPr lang="en-US" sz="3200" spc="-1" dirty="0" err="1"/>
              <a:t>objeto</a:t>
            </a:r>
            <a:r>
              <a:rPr lang="en-US" sz="3200" spc="-1" dirty="0"/>
              <a:t> </a:t>
            </a:r>
            <a:r>
              <a:rPr lang="en-US" sz="3200" spc="-1" dirty="0" err="1"/>
              <a:t>específico</a:t>
            </a:r>
            <a:r>
              <a:rPr lang="en-US" sz="3200" spc="-1" dirty="0"/>
              <a:t> do </a:t>
            </a:r>
            <a:r>
              <a:rPr lang="en-US" sz="3200" spc="-1" dirty="0" err="1"/>
              <a:t>contrato</a:t>
            </a:r>
            <a:r>
              <a:rPr lang="en-US" sz="3200" spc="-1" dirty="0"/>
              <a:t>;</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7758574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85000" lnSpcReduction="20000"/>
          </a:bodyPr>
          <a:lstStyle/>
          <a:p>
            <a:pPr indent="-171450">
              <a:lnSpc>
                <a:spcPct val="90000"/>
              </a:lnSpc>
              <a:spcAft>
                <a:spcPts val="450"/>
              </a:spcAft>
              <a:buFont typeface="Arial" panose="020B0604020202020204" pitchFamily="34" charset="0"/>
              <a:buChar char="•"/>
            </a:pPr>
            <a:r>
              <a:rPr lang="en-US" sz="2800" dirty="0"/>
              <a:t>Art. 92... </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XVI - a </a:t>
            </a:r>
            <a:r>
              <a:rPr lang="en-US" sz="2800" dirty="0" err="1"/>
              <a:t>obrigação</a:t>
            </a:r>
            <a:r>
              <a:rPr lang="en-US" sz="2800" dirty="0"/>
              <a:t> do </a:t>
            </a:r>
            <a:r>
              <a:rPr lang="en-US" sz="2800" dirty="0" err="1"/>
              <a:t>contratado</a:t>
            </a:r>
            <a:r>
              <a:rPr lang="en-US" sz="2800" dirty="0"/>
              <a:t> de </a:t>
            </a:r>
            <a:r>
              <a:rPr lang="en-US" sz="2800" dirty="0" err="1"/>
              <a:t>manter</a:t>
            </a:r>
            <a:r>
              <a:rPr lang="en-US" sz="2800" dirty="0"/>
              <a:t>, </a:t>
            </a:r>
            <a:r>
              <a:rPr lang="en-US" sz="2800" dirty="0" err="1"/>
              <a:t>durante</a:t>
            </a:r>
            <a:r>
              <a:rPr lang="en-US" sz="2800" dirty="0"/>
              <a:t> </a:t>
            </a:r>
            <a:r>
              <a:rPr lang="en-US" sz="2800" dirty="0" err="1"/>
              <a:t>toda</a:t>
            </a:r>
            <a:r>
              <a:rPr lang="en-US" sz="2800" dirty="0"/>
              <a:t> a </a:t>
            </a:r>
            <a:r>
              <a:rPr lang="en-US" sz="2800" dirty="0" err="1"/>
              <a:t>execução</a:t>
            </a:r>
            <a:r>
              <a:rPr lang="en-US" sz="2800" dirty="0"/>
              <a:t> do </a:t>
            </a:r>
            <a:r>
              <a:rPr lang="en-US" sz="2800" dirty="0" err="1"/>
              <a:t>contrato</a:t>
            </a:r>
            <a:r>
              <a:rPr lang="en-US" sz="2800" dirty="0"/>
              <a:t>, </a:t>
            </a:r>
            <a:r>
              <a:rPr lang="en-US" sz="2800" dirty="0" err="1"/>
              <a:t>em</a:t>
            </a:r>
            <a:r>
              <a:rPr lang="en-US" sz="2800" dirty="0"/>
              <a:t> </a:t>
            </a:r>
            <a:r>
              <a:rPr lang="en-US" sz="2800" dirty="0" err="1"/>
              <a:t>compatibilidade</a:t>
            </a:r>
            <a:r>
              <a:rPr lang="en-US" sz="2800" dirty="0"/>
              <a:t> com as </a:t>
            </a:r>
            <a:r>
              <a:rPr lang="en-US" sz="2800" dirty="0" err="1"/>
              <a:t>obrigações</a:t>
            </a:r>
            <a:r>
              <a:rPr lang="en-US" sz="2800" dirty="0"/>
              <a:t> </a:t>
            </a:r>
            <a:r>
              <a:rPr lang="en-US" sz="2800" dirty="0" err="1"/>
              <a:t>por</a:t>
            </a:r>
            <a:r>
              <a:rPr lang="en-US" sz="2800" dirty="0"/>
              <a:t> </a:t>
            </a:r>
            <a:r>
              <a:rPr lang="en-US" sz="2800" dirty="0" err="1"/>
              <a:t>ele</a:t>
            </a:r>
            <a:r>
              <a:rPr lang="en-US" sz="2800" dirty="0"/>
              <a:t> </a:t>
            </a:r>
            <a:r>
              <a:rPr lang="en-US" sz="2800" dirty="0" err="1"/>
              <a:t>assumidas</a:t>
            </a:r>
            <a:r>
              <a:rPr lang="en-US" sz="2800" dirty="0"/>
              <a:t>, </a:t>
            </a:r>
            <a:r>
              <a:rPr lang="en-US" sz="2800" dirty="0" err="1"/>
              <a:t>todas</a:t>
            </a:r>
            <a:r>
              <a:rPr lang="en-US" sz="2800" dirty="0"/>
              <a:t> as </a:t>
            </a:r>
            <a:r>
              <a:rPr lang="en-US" sz="2800" dirty="0" err="1"/>
              <a:t>condições</a:t>
            </a:r>
            <a:r>
              <a:rPr lang="en-US" sz="2800" dirty="0"/>
              <a:t> </a:t>
            </a:r>
            <a:r>
              <a:rPr lang="en-US" sz="2800" dirty="0" err="1"/>
              <a:t>exigidas</a:t>
            </a:r>
            <a:r>
              <a:rPr lang="en-US" sz="2800" dirty="0"/>
              <a:t> para a </a:t>
            </a:r>
            <a:r>
              <a:rPr lang="en-US" sz="2800" dirty="0" err="1"/>
              <a:t>habilitação</a:t>
            </a:r>
            <a:r>
              <a:rPr lang="en-US" sz="2800" dirty="0"/>
              <a:t> </a:t>
            </a:r>
            <a:r>
              <a:rPr lang="en-US" sz="2800" dirty="0" err="1"/>
              <a:t>na</a:t>
            </a:r>
            <a:r>
              <a:rPr lang="en-US" sz="2800" dirty="0"/>
              <a:t> </a:t>
            </a:r>
            <a:r>
              <a:rPr lang="en-US" sz="2800" dirty="0" err="1"/>
              <a:t>licitação</a:t>
            </a:r>
            <a:r>
              <a:rPr lang="en-US" sz="2800" dirty="0"/>
              <a:t>, </a:t>
            </a:r>
            <a:r>
              <a:rPr lang="en-US" sz="2800" dirty="0" err="1"/>
              <a:t>ou</a:t>
            </a:r>
            <a:r>
              <a:rPr lang="en-US" sz="2800" dirty="0"/>
              <a:t> para a </a:t>
            </a:r>
            <a:r>
              <a:rPr lang="en-US" sz="2800" dirty="0" err="1"/>
              <a:t>qualificação</a:t>
            </a:r>
            <a:r>
              <a:rPr lang="en-US" sz="2800" dirty="0"/>
              <a:t>, </a:t>
            </a:r>
            <a:r>
              <a:rPr lang="en-US" sz="2800" dirty="0" err="1"/>
              <a:t>na</a:t>
            </a:r>
            <a:r>
              <a:rPr lang="en-US" sz="2800" dirty="0"/>
              <a:t> </a:t>
            </a:r>
            <a:r>
              <a:rPr lang="en-US" sz="2800" dirty="0" err="1"/>
              <a:t>contratação</a:t>
            </a:r>
            <a:r>
              <a:rPr lang="en-US" sz="2800" dirty="0"/>
              <a:t> </a:t>
            </a:r>
            <a:r>
              <a:rPr lang="en-US" sz="2800" dirty="0" err="1"/>
              <a:t>direta</a:t>
            </a:r>
            <a:r>
              <a:rPr lang="en-US" sz="2800" dirty="0"/>
              <a:t>;</a:t>
            </a:r>
          </a:p>
          <a:p>
            <a:pPr indent="-171450">
              <a:lnSpc>
                <a:spcPct val="90000"/>
              </a:lnSpc>
              <a:spcAft>
                <a:spcPts val="450"/>
              </a:spcAft>
              <a:buFont typeface="Arial" panose="020B0604020202020204" pitchFamily="34" charset="0"/>
              <a:buChar char="•"/>
            </a:pPr>
            <a:r>
              <a:rPr lang="en-US" sz="2800" dirty="0"/>
              <a:t>XVII - a </a:t>
            </a:r>
            <a:r>
              <a:rPr lang="en-US" sz="2800" dirty="0" err="1"/>
              <a:t>obrigação</a:t>
            </a:r>
            <a:r>
              <a:rPr lang="en-US" sz="2800" dirty="0"/>
              <a:t> de o </a:t>
            </a:r>
            <a:r>
              <a:rPr lang="en-US" sz="2800" dirty="0" err="1"/>
              <a:t>contratado</a:t>
            </a:r>
            <a:r>
              <a:rPr lang="en-US" sz="2800" dirty="0"/>
              <a:t> </a:t>
            </a:r>
            <a:r>
              <a:rPr lang="en-US" sz="2800" dirty="0" err="1"/>
              <a:t>cumprir</a:t>
            </a:r>
            <a:r>
              <a:rPr lang="en-US" sz="2800" dirty="0"/>
              <a:t> as </a:t>
            </a:r>
            <a:r>
              <a:rPr lang="en-US" sz="2800" dirty="0" err="1"/>
              <a:t>exigências</a:t>
            </a:r>
            <a:r>
              <a:rPr lang="en-US" sz="2800" dirty="0"/>
              <a:t> de </a:t>
            </a:r>
            <a:r>
              <a:rPr lang="en-US" sz="2800" dirty="0" err="1"/>
              <a:t>reserva</a:t>
            </a:r>
            <a:r>
              <a:rPr lang="en-US" sz="2800" dirty="0"/>
              <a:t> de cargos </a:t>
            </a:r>
            <a:r>
              <a:rPr lang="en-US" sz="2800" dirty="0" err="1"/>
              <a:t>prevista</a:t>
            </a:r>
            <a:r>
              <a:rPr lang="en-US" sz="2800" dirty="0"/>
              <a:t> </a:t>
            </a:r>
            <a:r>
              <a:rPr lang="en-US" sz="2800" dirty="0" err="1"/>
              <a:t>em</a:t>
            </a:r>
            <a:r>
              <a:rPr lang="en-US" sz="2800" dirty="0"/>
              <a:t> lei, </a:t>
            </a:r>
            <a:r>
              <a:rPr lang="en-US" sz="2800" dirty="0" err="1"/>
              <a:t>bem</a:t>
            </a:r>
            <a:r>
              <a:rPr lang="en-US" sz="2800" dirty="0"/>
              <a:t> </a:t>
            </a:r>
            <a:r>
              <a:rPr lang="en-US" sz="2800" dirty="0" err="1"/>
              <a:t>como</a:t>
            </a:r>
            <a:r>
              <a:rPr lang="en-US" sz="2800" dirty="0"/>
              <a:t> </a:t>
            </a:r>
            <a:r>
              <a:rPr lang="en-US" sz="2800" dirty="0" err="1"/>
              <a:t>em</a:t>
            </a:r>
            <a:r>
              <a:rPr lang="en-US" sz="2800" dirty="0"/>
              <a:t> </a:t>
            </a:r>
            <a:r>
              <a:rPr lang="en-US" sz="2800" dirty="0" err="1"/>
              <a:t>outras</a:t>
            </a:r>
            <a:r>
              <a:rPr lang="en-US" sz="2800" dirty="0"/>
              <a:t> </a:t>
            </a:r>
            <a:r>
              <a:rPr lang="en-US" sz="2800" dirty="0" err="1"/>
              <a:t>normas</a:t>
            </a:r>
            <a:r>
              <a:rPr lang="en-US" sz="2800" dirty="0"/>
              <a:t> </a:t>
            </a:r>
            <a:r>
              <a:rPr lang="en-US" sz="2800" dirty="0" err="1"/>
              <a:t>específicas</a:t>
            </a:r>
            <a:r>
              <a:rPr lang="en-US" sz="2800" dirty="0"/>
              <a:t>, para </a:t>
            </a:r>
            <a:r>
              <a:rPr lang="en-US" sz="2800" dirty="0" err="1"/>
              <a:t>pessoa</a:t>
            </a:r>
            <a:r>
              <a:rPr lang="en-US" sz="2800" dirty="0"/>
              <a:t> com </a:t>
            </a:r>
            <a:r>
              <a:rPr lang="en-US" sz="2800" dirty="0" err="1"/>
              <a:t>deficiência</a:t>
            </a:r>
            <a:r>
              <a:rPr lang="en-US" sz="2800" dirty="0"/>
              <a:t>, para </a:t>
            </a:r>
            <a:r>
              <a:rPr lang="en-US" sz="2800" dirty="0" err="1"/>
              <a:t>reabilitado</a:t>
            </a:r>
            <a:r>
              <a:rPr lang="en-US" sz="2800" dirty="0"/>
              <a:t> da </a:t>
            </a:r>
            <a:r>
              <a:rPr lang="en-US" sz="2800" dirty="0" err="1"/>
              <a:t>Previdência</a:t>
            </a:r>
            <a:r>
              <a:rPr lang="en-US" sz="2800" dirty="0"/>
              <a:t> Social e para </a:t>
            </a:r>
            <a:r>
              <a:rPr lang="en-US" sz="2800" dirty="0" err="1"/>
              <a:t>aprendiz</a:t>
            </a:r>
            <a:r>
              <a:rPr lang="en-US" sz="2800" dirty="0"/>
              <a:t>;</a:t>
            </a:r>
          </a:p>
          <a:p>
            <a:pPr indent="-171450">
              <a:lnSpc>
                <a:spcPct val="90000"/>
              </a:lnSpc>
              <a:spcAft>
                <a:spcPts val="450"/>
              </a:spcAft>
              <a:buFont typeface="Arial" panose="020B0604020202020204" pitchFamily="34" charset="0"/>
              <a:buChar char="•"/>
            </a:pPr>
            <a:r>
              <a:rPr lang="en-US" sz="2800" dirty="0"/>
              <a:t>XVIII - o </a:t>
            </a:r>
            <a:r>
              <a:rPr lang="en-US" sz="2800" dirty="0" err="1"/>
              <a:t>modelo</a:t>
            </a:r>
            <a:r>
              <a:rPr lang="en-US" sz="2800" dirty="0"/>
              <a:t> de </a:t>
            </a:r>
            <a:r>
              <a:rPr lang="en-US" sz="2800" dirty="0" err="1"/>
              <a:t>gestão</a:t>
            </a:r>
            <a:r>
              <a:rPr lang="en-US" sz="2800" dirty="0"/>
              <a:t> do </a:t>
            </a:r>
            <a:r>
              <a:rPr lang="en-US" sz="2800" dirty="0" err="1"/>
              <a:t>contrato</a:t>
            </a:r>
            <a:r>
              <a:rPr lang="en-US" sz="2800" dirty="0"/>
              <a:t>, </a:t>
            </a:r>
            <a:r>
              <a:rPr lang="en-US" sz="2800" dirty="0" err="1"/>
              <a:t>observados</a:t>
            </a:r>
            <a:r>
              <a:rPr lang="en-US" sz="2800" dirty="0"/>
              <a:t> </a:t>
            </a:r>
            <a:r>
              <a:rPr lang="en-US" sz="2800" dirty="0" err="1"/>
              <a:t>os</a:t>
            </a:r>
            <a:r>
              <a:rPr lang="en-US" sz="2800" dirty="0"/>
              <a:t> </a:t>
            </a:r>
            <a:r>
              <a:rPr lang="en-US" sz="2800" dirty="0" err="1"/>
              <a:t>requisitos</a:t>
            </a:r>
            <a:r>
              <a:rPr lang="en-US" sz="2800" dirty="0"/>
              <a:t> </a:t>
            </a:r>
            <a:r>
              <a:rPr lang="en-US" sz="2800" dirty="0" err="1"/>
              <a:t>definidos</a:t>
            </a:r>
            <a:r>
              <a:rPr lang="en-US" sz="2800" dirty="0"/>
              <a:t> </a:t>
            </a:r>
            <a:r>
              <a:rPr lang="en-US" sz="2800" dirty="0" err="1"/>
              <a:t>em</a:t>
            </a:r>
            <a:r>
              <a:rPr lang="en-US" sz="2800" dirty="0"/>
              <a:t> </a:t>
            </a:r>
            <a:r>
              <a:rPr lang="en-US" sz="2800" dirty="0" err="1"/>
              <a:t>regulamento</a:t>
            </a:r>
            <a:r>
              <a:rPr lang="en-US" sz="2800" dirty="0"/>
              <a:t>;</a:t>
            </a:r>
          </a:p>
          <a:p>
            <a:pPr indent="-171450">
              <a:lnSpc>
                <a:spcPct val="90000"/>
              </a:lnSpc>
              <a:spcAft>
                <a:spcPts val="450"/>
              </a:spcAft>
              <a:buFont typeface="Arial" panose="020B0604020202020204" pitchFamily="34" charset="0"/>
              <a:buChar char="•"/>
            </a:pPr>
            <a:r>
              <a:rPr lang="en-US" sz="2800" dirty="0"/>
              <a:t>XIX - </a:t>
            </a:r>
            <a:r>
              <a:rPr lang="en-US" sz="2800" dirty="0" err="1"/>
              <a:t>os</a:t>
            </a:r>
            <a:r>
              <a:rPr lang="en-US" sz="2800" dirty="0"/>
              <a:t> </a:t>
            </a:r>
            <a:r>
              <a:rPr lang="en-US" sz="2800" dirty="0" err="1"/>
              <a:t>casos</a:t>
            </a:r>
            <a:r>
              <a:rPr lang="en-US" sz="2800" dirty="0"/>
              <a:t> de </a:t>
            </a:r>
            <a:r>
              <a:rPr lang="en-US" sz="2800" dirty="0" err="1"/>
              <a:t>extinção</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1000155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85000" lnSpcReduction="20000"/>
          </a:bodyPr>
          <a:lstStyle/>
          <a:p>
            <a:pPr indent="-171450">
              <a:lnSpc>
                <a:spcPct val="90000"/>
              </a:lnSpc>
              <a:spcAft>
                <a:spcPts val="450"/>
              </a:spcAft>
              <a:buFont typeface="Arial" panose="020B0604020202020204" pitchFamily="34" charset="0"/>
              <a:buChar char="•"/>
            </a:pPr>
            <a:r>
              <a:rPr lang="en-US" sz="2800" dirty="0"/>
              <a:t>Art. 94. A </a:t>
            </a:r>
            <a:r>
              <a:rPr lang="en-US" sz="2800" dirty="0" err="1"/>
              <a:t>divulgação</a:t>
            </a:r>
            <a:r>
              <a:rPr lang="en-US" sz="2800" dirty="0"/>
              <a:t> no Portal Nacional de </a:t>
            </a:r>
            <a:r>
              <a:rPr lang="en-US" sz="2800" dirty="0" err="1"/>
              <a:t>Contratações</a:t>
            </a:r>
            <a:r>
              <a:rPr lang="en-US" sz="2800" dirty="0"/>
              <a:t> </a:t>
            </a:r>
            <a:r>
              <a:rPr lang="en-US" sz="2800" dirty="0" err="1"/>
              <a:t>Públicas</a:t>
            </a:r>
            <a:r>
              <a:rPr lang="en-US" sz="2800" dirty="0"/>
              <a:t> (PNCP) é </a:t>
            </a:r>
            <a:r>
              <a:rPr lang="en-US" sz="2800" dirty="0" err="1"/>
              <a:t>condição</a:t>
            </a:r>
            <a:r>
              <a:rPr lang="en-US" sz="2800" dirty="0"/>
              <a:t> </a:t>
            </a:r>
            <a:r>
              <a:rPr lang="en-US" sz="2800" dirty="0" err="1"/>
              <a:t>indispensável</a:t>
            </a:r>
            <a:r>
              <a:rPr lang="en-US" sz="2800" dirty="0"/>
              <a:t> para a </a:t>
            </a:r>
            <a:r>
              <a:rPr lang="en-US" sz="2800" dirty="0" err="1"/>
              <a:t>eficácia</a:t>
            </a:r>
            <a:r>
              <a:rPr lang="en-US" sz="2800" dirty="0"/>
              <a:t> do </a:t>
            </a:r>
            <a:r>
              <a:rPr lang="en-US" sz="2800" dirty="0" err="1"/>
              <a:t>contrato</a:t>
            </a:r>
            <a:r>
              <a:rPr lang="en-US" sz="2800" dirty="0"/>
              <a:t> e de </a:t>
            </a:r>
            <a:r>
              <a:rPr lang="en-US" sz="2800" dirty="0" err="1"/>
              <a:t>seus</a:t>
            </a:r>
            <a:r>
              <a:rPr lang="en-US" sz="2800" dirty="0"/>
              <a:t> </a:t>
            </a:r>
            <a:r>
              <a:rPr lang="en-US" sz="2800" dirty="0" err="1"/>
              <a:t>aditamentos</a:t>
            </a:r>
            <a:r>
              <a:rPr lang="en-US" sz="2800" dirty="0"/>
              <a:t> e </a:t>
            </a:r>
            <a:r>
              <a:rPr lang="en-US" sz="2800" dirty="0" err="1"/>
              <a:t>deverá</a:t>
            </a:r>
            <a:r>
              <a:rPr lang="en-US" sz="2800" dirty="0"/>
              <a:t> </a:t>
            </a:r>
            <a:r>
              <a:rPr lang="en-US" sz="2800" dirty="0" err="1"/>
              <a:t>ocorrer</a:t>
            </a:r>
            <a:r>
              <a:rPr lang="en-US" sz="2800" dirty="0"/>
              <a:t> </a:t>
            </a:r>
            <a:r>
              <a:rPr lang="en-US" sz="2800" dirty="0" err="1"/>
              <a:t>nos</a:t>
            </a:r>
            <a:r>
              <a:rPr lang="en-US" sz="2800" dirty="0"/>
              <a:t> </a:t>
            </a:r>
            <a:r>
              <a:rPr lang="en-US" sz="2800" dirty="0" err="1"/>
              <a:t>seguintes</a:t>
            </a:r>
            <a:r>
              <a:rPr lang="en-US" sz="2800" dirty="0"/>
              <a:t> </a:t>
            </a:r>
            <a:r>
              <a:rPr lang="en-US" sz="2800" dirty="0" err="1"/>
              <a:t>prazos</a:t>
            </a:r>
            <a:r>
              <a:rPr lang="en-US" sz="2800" dirty="0"/>
              <a:t>, </a:t>
            </a:r>
            <a:r>
              <a:rPr lang="en-US" sz="2800" dirty="0" err="1"/>
              <a:t>contados</a:t>
            </a:r>
            <a:r>
              <a:rPr lang="en-US" sz="2800" dirty="0"/>
              <a:t> da data de </a:t>
            </a:r>
            <a:r>
              <a:rPr lang="en-US" sz="2800" dirty="0" err="1"/>
              <a:t>sua</a:t>
            </a:r>
            <a:r>
              <a:rPr lang="en-US" sz="2800" dirty="0"/>
              <a:t> </a:t>
            </a:r>
            <a:r>
              <a:rPr lang="en-US" sz="2800" dirty="0" err="1"/>
              <a:t>assinatura</a:t>
            </a:r>
            <a:r>
              <a:rPr lang="en-US" sz="2800" dirty="0"/>
              <a:t>:</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I - 20 (</a:t>
            </a:r>
            <a:r>
              <a:rPr lang="en-US" sz="2800" dirty="0" err="1"/>
              <a:t>vinte</a:t>
            </a:r>
            <a:r>
              <a:rPr lang="en-US" sz="2800" dirty="0"/>
              <a:t>) </a:t>
            </a:r>
            <a:r>
              <a:rPr lang="en-US" sz="2800" dirty="0" err="1"/>
              <a:t>dias</a:t>
            </a:r>
            <a:r>
              <a:rPr lang="en-US" sz="2800" dirty="0"/>
              <a:t> </a:t>
            </a:r>
            <a:r>
              <a:rPr lang="en-US" sz="2800" dirty="0" err="1"/>
              <a:t>úteis</a:t>
            </a:r>
            <a:r>
              <a:rPr lang="en-US" sz="2800" dirty="0"/>
              <a:t>, no </a:t>
            </a:r>
            <a:r>
              <a:rPr lang="en-US" sz="2800" dirty="0" err="1"/>
              <a:t>caso</a:t>
            </a:r>
            <a:r>
              <a:rPr lang="en-US" sz="2800" dirty="0"/>
              <a:t> de </a:t>
            </a:r>
            <a:r>
              <a:rPr lang="en-US" sz="2800" dirty="0" err="1"/>
              <a:t>licitação</a:t>
            </a:r>
            <a:r>
              <a:rPr lang="en-US" sz="2800" dirty="0"/>
              <a:t>;</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II - 10 (</a:t>
            </a:r>
            <a:r>
              <a:rPr lang="en-US" sz="2800" dirty="0" err="1"/>
              <a:t>dez</a:t>
            </a:r>
            <a:r>
              <a:rPr lang="en-US" sz="2800" dirty="0"/>
              <a:t>) </a:t>
            </a:r>
            <a:r>
              <a:rPr lang="en-US" sz="2800" dirty="0" err="1"/>
              <a:t>dias</a:t>
            </a:r>
            <a:r>
              <a:rPr lang="en-US" sz="2800" dirty="0"/>
              <a:t> </a:t>
            </a:r>
            <a:r>
              <a:rPr lang="en-US" sz="2800" dirty="0" err="1"/>
              <a:t>úteis</a:t>
            </a:r>
            <a:r>
              <a:rPr lang="en-US" sz="2800" dirty="0"/>
              <a:t>, no </a:t>
            </a:r>
            <a:r>
              <a:rPr lang="en-US" sz="2800" dirty="0" err="1"/>
              <a:t>caso</a:t>
            </a:r>
            <a:r>
              <a:rPr lang="en-US" sz="2800" dirty="0"/>
              <a:t> de </a:t>
            </a:r>
            <a:r>
              <a:rPr lang="en-US" sz="2800" dirty="0" err="1"/>
              <a:t>contratação</a:t>
            </a:r>
            <a:r>
              <a:rPr lang="en-US" sz="2800" dirty="0"/>
              <a:t> </a:t>
            </a:r>
            <a:r>
              <a:rPr lang="en-US" sz="2800" dirty="0" err="1"/>
              <a:t>direta</a:t>
            </a:r>
            <a:r>
              <a:rPr lang="en-US" sz="2800" dirty="0"/>
              <a:t>.</a:t>
            </a:r>
          </a:p>
          <a:p>
            <a:pPr indent="-171450">
              <a:lnSpc>
                <a:spcPct val="90000"/>
              </a:lnSpc>
              <a:spcAft>
                <a:spcPts val="450"/>
              </a:spcAft>
              <a:buFont typeface="Arial" panose="020B0604020202020204" pitchFamily="34" charset="0"/>
              <a:buChar char="•"/>
            </a:pPr>
            <a:endParaRPr lang="en-US" sz="2800" dirty="0"/>
          </a:p>
          <a:p>
            <a:pPr indent="-171450">
              <a:lnSpc>
                <a:spcPct val="90000"/>
              </a:lnSpc>
              <a:spcAft>
                <a:spcPts val="450"/>
              </a:spcAft>
              <a:buFont typeface="Arial" panose="020B0604020202020204" pitchFamily="34" charset="0"/>
              <a:buChar char="•"/>
            </a:pPr>
            <a:r>
              <a:rPr lang="en-US" sz="2800" dirty="0"/>
              <a:t>§ 1º </a:t>
            </a:r>
            <a:r>
              <a:rPr lang="en-US" sz="2800" dirty="0" err="1"/>
              <a:t>Os</a:t>
            </a:r>
            <a:r>
              <a:rPr lang="en-US" sz="2800" dirty="0"/>
              <a:t> </a:t>
            </a:r>
            <a:r>
              <a:rPr lang="en-US" sz="2800" dirty="0" err="1"/>
              <a:t>contratos</a:t>
            </a:r>
            <a:r>
              <a:rPr lang="en-US" sz="2800" dirty="0"/>
              <a:t> </a:t>
            </a:r>
            <a:r>
              <a:rPr lang="en-US" sz="2800" dirty="0" err="1"/>
              <a:t>celebrados</a:t>
            </a:r>
            <a:r>
              <a:rPr lang="en-US" sz="2800" dirty="0"/>
              <a:t> </a:t>
            </a:r>
            <a:r>
              <a:rPr lang="en-US" sz="2800" dirty="0" err="1"/>
              <a:t>em</a:t>
            </a:r>
            <a:r>
              <a:rPr lang="en-US" sz="2800" dirty="0"/>
              <a:t> </a:t>
            </a:r>
            <a:r>
              <a:rPr lang="en-US" sz="2800" dirty="0" err="1"/>
              <a:t>caso</a:t>
            </a:r>
            <a:r>
              <a:rPr lang="en-US" sz="2800" dirty="0"/>
              <a:t> de </a:t>
            </a:r>
            <a:r>
              <a:rPr lang="en-US" sz="2800" dirty="0" err="1"/>
              <a:t>urgência</a:t>
            </a:r>
            <a:r>
              <a:rPr lang="en-US" sz="2800" dirty="0"/>
              <a:t> </a:t>
            </a:r>
            <a:r>
              <a:rPr lang="en-US" sz="2800" dirty="0" err="1"/>
              <a:t>terão</a:t>
            </a:r>
            <a:r>
              <a:rPr lang="en-US" sz="2800" dirty="0"/>
              <a:t> </a:t>
            </a:r>
            <a:r>
              <a:rPr lang="en-US" sz="2800" dirty="0" err="1"/>
              <a:t>eficácia</a:t>
            </a:r>
            <a:r>
              <a:rPr lang="en-US" sz="2800" dirty="0"/>
              <a:t> a </a:t>
            </a:r>
            <a:r>
              <a:rPr lang="en-US" sz="2800" dirty="0" err="1"/>
              <a:t>partir</a:t>
            </a:r>
            <a:r>
              <a:rPr lang="en-US" sz="2800" dirty="0"/>
              <a:t> de </a:t>
            </a:r>
            <a:r>
              <a:rPr lang="en-US" sz="2800" dirty="0" err="1"/>
              <a:t>sua</a:t>
            </a:r>
            <a:r>
              <a:rPr lang="en-US" sz="2800" dirty="0"/>
              <a:t> </a:t>
            </a:r>
            <a:r>
              <a:rPr lang="en-US" sz="2800" dirty="0" err="1"/>
              <a:t>assinatura</a:t>
            </a:r>
            <a:r>
              <a:rPr lang="en-US" sz="2800" dirty="0"/>
              <a:t> e </a:t>
            </a:r>
            <a:r>
              <a:rPr lang="en-US" sz="2800" dirty="0" err="1"/>
              <a:t>deverão</a:t>
            </a:r>
            <a:r>
              <a:rPr lang="en-US" sz="2800" dirty="0"/>
              <a:t> ser </a:t>
            </a:r>
            <a:r>
              <a:rPr lang="en-US" sz="2800" dirty="0" err="1"/>
              <a:t>publicados</a:t>
            </a:r>
            <a:r>
              <a:rPr lang="en-US" sz="2800" dirty="0"/>
              <a:t> </a:t>
            </a:r>
            <a:r>
              <a:rPr lang="en-US" sz="2800" dirty="0" err="1"/>
              <a:t>nos</a:t>
            </a:r>
            <a:r>
              <a:rPr lang="en-US" sz="2800" dirty="0"/>
              <a:t> </a:t>
            </a:r>
            <a:r>
              <a:rPr lang="en-US" sz="2800" dirty="0" err="1"/>
              <a:t>prazos</a:t>
            </a:r>
            <a:r>
              <a:rPr lang="en-US" sz="2800" dirty="0"/>
              <a:t> </a:t>
            </a:r>
            <a:r>
              <a:rPr lang="en-US" sz="2800" dirty="0" err="1"/>
              <a:t>previstos</a:t>
            </a:r>
            <a:r>
              <a:rPr lang="en-US" sz="2800" dirty="0"/>
              <a:t> </a:t>
            </a:r>
            <a:r>
              <a:rPr lang="en-US" sz="2800" dirty="0" err="1"/>
              <a:t>nos</a:t>
            </a:r>
            <a:r>
              <a:rPr lang="en-US" sz="2800" dirty="0"/>
              <a:t> </a:t>
            </a:r>
            <a:r>
              <a:rPr lang="en-US" sz="2800" dirty="0" err="1"/>
              <a:t>incisos</a:t>
            </a:r>
            <a:r>
              <a:rPr lang="en-US" sz="2800" dirty="0"/>
              <a:t> I e II do </a:t>
            </a:r>
            <a:r>
              <a:rPr lang="en-US" sz="2800" b="1" dirty="0"/>
              <a:t>caput </a:t>
            </a:r>
            <a:r>
              <a:rPr lang="en-US" sz="2800" dirty="0" err="1"/>
              <a:t>deste</a:t>
            </a:r>
            <a:r>
              <a:rPr lang="en-US" sz="2800" dirty="0"/>
              <a:t> </a:t>
            </a:r>
            <a:r>
              <a:rPr lang="en-US" sz="2800" dirty="0" err="1"/>
              <a:t>artigo</a:t>
            </a:r>
            <a:r>
              <a:rPr lang="en-US" sz="2800" dirty="0"/>
              <a:t>, sob </a:t>
            </a:r>
            <a:r>
              <a:rPr lang="en-US" sz="2800" dirty="0" err="1"/>
              <a:t>pena</a:t>
            </a:r>
            <a:r>
              <a:rPr lang="en-US" sz="2800" dirty="0"/>
              <a:t> de </a:t>
            </a:r>
            <a:r>
              <a:rPr lang="en-US" sz="2800" dirty="0" err="1"/>
              <a:t>nulidade</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7784586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fontScale="77500" lnSpcReduction="20000"/>
          </a:bodyPr>
          <a:lstStyle/>
          <a:p>
            <a:pPr indent="-171450">
              <a:lnSpc>
                <a:spcPct val="90000"/>
              </a:lnSpc>
              <a:spcAft>
                <a:spcPts val="450"/>
              </a:spcAft>
              <a:buFont typeface="Arial" panose="020B0604020202020204" pitchFamily="34" charset="0"/>
              <a:buChar char="•"/>
            </a:pPr>
            <a:r>
              <a:rPr lang="en-US" sz="2800" dirty="0"/>
              <a:t>Art. 95. O </a:t>
            </a:r>
            <a:r>
              <a:rPr lang="en-US" sz="2800" dirty="0" err="1"/>
              <a:t>instrumento</a:t>
            </a:r>
            <a:r>
              <a:rPr lang="en-US" sz="2800" dirty="0"/>
              <a:t> de </a:t>
            </a:r>
            <a:r>
              <a:rPr lang="en-US" sz="2800" dirty="0" err="1"/>
              <a:t>contrato</a:t>
            </a:r>
            <a:r>
              <a:rPr lang="en-US" sz="2800" dirty="0"/>
              <a:t> é </a:t>
            </a:r>
            <a:r>
              <a:rPr lang="en-US" sz="2800" dirty="0" err="1"/>
              <a:t>obrigatório</a:t>
            </a:r>
            <a:r>
              <a:rPr lang="en-US" sz="2800" dirty="0"/>
              <a:t>, salvo </a:t>
            </a:r>
            <a:r>
              <a:rPr lang="en-US" sz="2800" dirty="0" err="1"/>
              <a:t>nas</a:t>
            </a:r>
            <a:r>
              <a:rPr lang="en-US" sz="2800" dirty="0"/>
              <a:t> </a:t>
            </a:r>
            <a:r>
              <a:rPr lang="en-US" sz="2800" dirty="0" err="1"/>
              <a:t>seguintes</a:t>
            </a:r>
            <a:r>
              <a:rPr lang="en-US" sz="2800" dirty="0"/>
              <a:t> </a:t>
            </a:r>
            <a:r>
              <a:rPr lang="en-US" sz="2800" dirty="0" err="1"/>
              <a:t>hipóteses</a:t>
            </a:r>
            <a:r>
              <a:rPr lang="en-US" sz="2800" dirty="0"/>
              <a:t>, </a:t>
            </a:r>
            <a:r>
              <a:rPr lang="en-US" sz="2800" dirty="0" err="1"/>
              <a:t>em</a:t>
            </a:r>
            <a:r>
              <a:rPr lang="en-US" sz="2800" dirty="0"/>
              <a:t> que a </a:t>
            </a:r>
            <a:r>
              <a:rPr lang="en-US" sz="2800" dirty="0" err="1"/>
              <a:t>Administração</a:t>
            </a:r>
            <a:r>
              <a:rPr lang="en-US" sz="2800" dirty="0"/>
              <a:t> </a:t>
            </a:r>
            <a:r>
              <a:rPr lang="en-US" sz="2800" dirty="0" err="1"/>
              <a:t>poderá</a:t>
            </a:r>
            <a:r>
              <a:rPr lang="en-US" sz="2800" dirty="0"/>
              <a:t> </a:t>
            </a:r>
            <a:r>
              <a:rPr lang="en-US" sz="2800" dirty="0" err="1"/>
              <a:t>substituí</a:t>
            </a:r>
            <a:r>
              <a:rPr lang="en-US" sz="2800" dirty="0"/>
              <a:t>-lo </a:t>
            </a:r>
            <a:r>
              <a:rPr lang="en-US" sz="2800" dirty="0" err="1"/>
              <a:t>por</a:t>
            </a:r>
            <a:r>
              <a:rPr lang="en-US" sz="2800" dirty="0"/>
              <a:t> outro </a:t>
            </a:r>
            <a:r>
              <a:rPr lang="en-US" sz="2800" dirty="0" err="1"/>
              <a:t>instrumento</a:t>
            </a:r>
            <a:r>
              <a:rPr lang="en-US" sz="2800" dirty="0"/>
              <a:t> </a:t>
            </a:r>
            <a:r>
              <a:rPr lang="en-US" sz="2800" dirty="0" err="1"/>
              <a:t>hábil</a:t>
            </a:r>
            <a:r>
              <a:rPr lang="en-US" sz="2800" dirty="0"/>
              <a:t>, </a:t>
            </a:r>
            <a:r>
              <a:rPr lang="en-US" sz="2800" dirty="0" err="1"/>
              <a:t>como</a:t>
            </a:r>
            <a:r>
              <a:rPr lang="en-US" sz="2800" dirty="0"/>
              <a:t> carta-</a:t>
            </a:r>
            <a:r>
              <a:rPr lang="en-US" sz="2800" dirty="0" err="1"/>
              <a:t>contrato</a:t>
            </a:r>
            <a:r>
              <a:rPr lang="en-US" sz="2800" dirty="0"/>
              <a:t>, nota de </a:t>
            </a:r>
            <a:r>
              <a:rPr lang="en-US" sz="2800" dirty="0" err="1"/>
              <a:t>empenho</a:t>
            </a:r>
            <a:r>
              <a:rPr lang="en-US" sz="2800" dirty="0"/>
              <a:t> de </a:t>
            </a:r>
            <a:r>
              <a:rPr lang="en-US" sz="2800" dirty="0" err="1"/>
              <a:t>despesa</a:t>
            </a:r>
            <a:r>
              <a:rPr lang="en-US" sz="2800" dirty="0"/>
              <a:t>, </a:t>
            </a:r>
            <a:r>
              <a:rPr lang="en-US" sz="2800" dirty="0" err="1"/>
              <a:t>autorização</a:t>
            </a:r>
            <a:r>
              <a:rPr lang="en-US" sz="2800" dirty="0"/>
              <a:t> de </a:t>
            </a:r>
            <a:r>
              <a:rPr lang="en-US" sz="2800" dirty="0" err="1"/>
              <a:t>compra</a:t>
            </a:r>
            <a:r>
              <a:rPr lang="en-US" sz="2800" dirty="0"/>
              <a:t> </a:t>
            </a:r>
            <a:r>
              <a:rPr lang="en-US" sz="2800" dirty="0" err="1"/>
              <a:t>ou</a:t>
            </a:r>
            <a:r>
              <a:rPr lang="en-US" sz="2800" dirty="0"/>
              <a:t> </a:t>
            </a:r>
            <a:r>
              <a:rPr lang="en-US" sz="2800" dirty="0" err="1"/>
              <a:t>ordem</a:t>
            </a:r>
            <a:r>
              <a:rPr lang="en-US" sz="2800" dirty="0"/>
              <a:t> de </a:t>
            </a:r>
            <a:r>
              <a:rPr lang="en-US" sz="2800" dirty="0" err="1"/>
              <a:t>execução</a:t>
            </a:r>
            <a:r>
              <a:rPr lang="en-US" sz="2800" dirty="0"/>
              <a:t> de </a:t>
            </a:r>
            <a:r>
              <a:rPr lang="en-US" sz="2800" dirty="0" err="1"/>
              <a:t>serviço</a:t>
            </a:r>
            <a:r>
              <a:rPr lang="en-US" sz="2800" dirty="0"/>
              <a:t>:</a:t>
            </a:r>
          </a:p>
          <a:p>
            <a:pPr indent="-171450">
              <a:lnSpc>
                <a:spcPct val="90000"/>
              </a:lnSpc>
              <a:spcAft>
                <a:spcPts val="450"/>
              </a:spcAft>
              <a:buFont typeface="Arial" panose="020B0604020202020204" pitchFamily="34" charset="0"/>
              <a:buChar char="•"/>
            </a:pPr>
            <a:r>
              <a:rPr lang="en-US" sz="2800" dirty="0"/>
              <a:t>I - </a:t>
            </a:r>
            <a:r>
              <a:rPr lang="en-US" sz="2800" dirty="0" err="1"/>
              <a:t>dispensa</a:t>
            </a:r>
            <a:r>
              <a:rPr lang="en-US" sz="2800" dirty="0"/>
              <a:t> de </a:t>
            </a:r>
            <a:r>
              <a:rPr lang="en-US" sz="2800" dirty="0" err="1"/>
              <a:t>licitação</a:t>
            </a:r>
            <a:r>
              <a:rPr lang="en-US" sz="2800" dirty="0"/>
              <a:t> </a:t>
            </a:r>
            <a:r>
              <a:rPr lang="en-US" sz="2800" dirty="0" err="1"/>
              <a:t>em</a:t>
            </a:r>
            <a:r>
              <a:rPr lang="en-US" sz="2800" dirty="0"/>
              <a:t> </a:t>
            </a:r>
            <a:r>
              <a:rPr lang="en-US" sz="2800" dirty="0" err="1"/>
              <a:t>razão</a:t>
            </a:r>
            <a:r>
              <a:rPr lang="en-US" sz="2800" dirty="0"/>
              <a:t> de valor;</a:t>
            </a:r>
          </a:p>
          <a:p>
            <a:pPr indent="-171450">
              <a:lnSpc>
                <a:spcPct val="90000"/>
              </a:lnSpc>
              <a:spcAft>
                <a:spcPts val="450"/>
              </a:spcAft>
              <a:buFont typeface="Arial" panose="020B0604020202020204" pitchFamily="34" charset="0"/>
              <a:buChar char="•"/>
            </a:pPr>
            <a:r>
              <a:rPr lang="en-US" sz="2800" dirty="0"/>
              <a:t>II - </a:t>
            </a:r>
            <a:r>
              <a:rPr lang="en-US" sz="2800" dirty="0" err="1"/>
              <a:t>compras</a:t>
            </a:r>
            <a:r>
              <a:rPr lang="en-US" sz="2800" dirty="0"/>
              <a:t> com </a:t>
            </a:r>
            <a:r>
              <a:rPr lang="en-US" sz="2800" dirty="0" err="1"/>
              <a:t>entrega</a:t>
            </a:r>
            <a:r>
              <a:rPr lang="en-US" sz="2800" dirty="0"/>
              <a:t> </a:t>
            </a:r>
            <a:r>
              <a:rPr lang="en-US" sz="2800" dirty="0" err="1"/>
              <a:t>imediata</a:t>
            </a:r>
            <a:r>
              <a:rPr lang="en-US" sz="2800" dirty="0"/>
              <a:t> e integral dos bens </a:t>
            </a:r>
            <a:r>
              <a:rPr lang="en-US" sz="2800" dirty="0" err="1"/>
              <a:t>adquiridos</a:t>
            </a:r>
            <a:r>
              <a:rPr lang="en-US" sz="2800" dirty="0"/>
              <a:t> e dos </a:t>
            </a:r>
            <a:r>
              <a:rPr lang="en-US" sz="2800" dirty="0" err="1"/>
              <a:t>quais</a:t>
            </a:r>
            <a:r>
              <a:rPr lang="en-US" sz="2800" dirty="0"/>
              <a:t> </a:t>
            </a:r>
            <a:r>
              <a:rPr lang="en-US" sz="2800" dirty="0" err="1"/>
              <a:t>não</a:t>
            </a:r>
            <a:r>
              <a:rPr lang="en-US" sz="2800" dirty="0"/>
              <a:t> </a:t>
            </a:r>
            <a:r>
              <a:rPr lang="en-US" sz="2800" dirty="0" err="1"/>
              <a:t>resultem</a:t>
            </a:r>
            <a:r>
              <a:rPr lang="en-US" sz="2800" dirty="0"/>
              <a:t> </a:t>
            </a:r>
            <a:r>
              <a:rPr lang="en-US" sz="2800" dirty="0" err="1"/>
              <a:t>obrigações</a:t>
            </a:r>
            <a:r>
              <a:rPr lang="en-US" sz="2800" dirty="0"/>
              <a:t> </a:t>
            </a:r>
            <a:r>
              <a:rPr lang="en-US" sz="2800" dirty="0" err="1"/>
              <a:t>futuras</a:t>
            </a:r>
            <a:r>
              <a:rPr lang="en-US" sz="2800" dirty="0"/>
              <a:t>, inclusive </a:t>
            </a:r>
            <a:r>
              <a:rPr lang="en-US" sz="2800" dirty="0" err="1"/>
              <a:t>quanto</a:t>
            </a:r>
            <a:r>
              <a:rPr lang="en-US" sz="2800" dirty="0"/>
              <a:t> a </a:t>
            </a:r>
            <a:r>
              <a:rPr lang="en-US" sz="2800" dirty="0" err="1"/>
              <a:t>assistência</a:t>
            </a:r>
            <a:r>
              <a:rPr lang="en-US" sz="2800" dirty="0"/>
              <a:t> </a:t>
            </a:r>
            <a:r>
              <a:rPr lang="en-US" sz="2800" dirty="0" err="1"/>
              <a:t>técnica</a:t>
            </a:r>
            <a:r>
              <a:rPr lang="en-US" sz="2800" dirty="0"/>
              <a:t>, </a:t>
            </a:r>
            <a:r>
              <a:rPr lang="en-US" sz="2800" dirty="0" err="1"/>
              <a:t>independentemente</a:t>
            </a:r>
            <a:r>
              <a:rPr lang="en-US" sz="2800" dirty="0"/>
              <a:t> de </a:t>
            </a:r>
            <a:r>
              <a:rPr lang="en-US" sz="2800" dirty="0" err="1"/>
              <a:t>seu</a:t>
            </a:r>
            <a:r>
              <a:rPr lang="en-US" sz="2800" dirty="0"/>
              <a:t> valor.</a:t>
            </a:r>
          </a:p>
          <a:p>
            <a:pPr indent="-171450">
              <a:lnSpc>
                <a:spcPct val="90000"/>
              </a:lnSpc>
              <a:spcAft>
                <a:spcPts val="450"/>
              </a:spcAft>
              <a:buFont typeface="Arial" panose="020B0604020202020204" pitchFamily="34" charset="0"/>
              <a:buChar char="•"/>
            </a:pPr>
            <a:r>
              <a:rPr lang="en-US" sz="2800" dirty="0"/>
              <a:t>§ 1º </a:t>
            </a:r>
            <a:r>
              <a:rPr lang="en-US" sz="2800" dirty="0" err="1"/>
              <a:t>Às</a:t>
            </a:r>
            <a:r>
              <a:rPr lang="en-US" sz="2800" dirty="0"/>
              <a:t> </a:t>
            </a:r>
            <a:r>
              <a:rPr lang="en-US" sz="2800" dirty="0" err="1"/>
              <a:t>hipóteses</a:t>
            </a:r>
            <a:r>
              <a:rPr lang="en-US" sz="2800" dirty="0"/>
              <a:t> de </a:t>
            </a:r>
            <a:r>
              <a:rPr lang="en-US" sz="2800" dirty="0" err="1"/>
              <a:t>substituição</a:t>
            </a:r>
            <a:r>
              <a:rPr lang="en-US" sz="2800" dirty="0"/>
              <a:t> do </a:t>
            </a:r>
            <a:r>
              <a:rPr lang="en-US" sz="2800" dirty="0" err="1"/>
              <a:t>instrumento</a:t>
            </a:r>
            <a:r>
              <a:rPr lang="en-US" sz="2800" dirty="0"/>
              <a:t> de </a:t>
            </a:r>
            <a:r>
              <a:rPr lang="en-US" sz="2800" dirty="0" err="1"/>
              <a:t>contrato</a:t>
            </a:r>
            <a:r>
              <a:rPr lang="en-US" sz="2800" dirty="0"/>
              <a:t>, </a:t>
            </a:r>
            <a:r>
              <a:rPr lang="en-US" sz="2800" dirty="0" err="1"/>
              <a:t>aplica</a:t>
            </a:r>
            <a:r>
              <a:rPr lang="en-US" sz="2800" dirty="0"/>
              <a:t>-se, no que </a:t>
            </a:r>
            <a:r>
              <a:rPr lang="en-US" sz="2800" dirty="0" err="1"/>
              <a:t>couber</a:t>
            </a:r>
            <a:r>
              <a:rPr lang="en-US" sz="2800" dirty="0"/>
              <a:t>, o </a:t>
            </a:r>
            <a:r>
              <a:rPr lang="en-US" sz="2800" dirty="0" err="1"/>
              <a:t>disposto</a:t>
            </a:r>
            <a:r>
              <a:rPr lang="en-US" sz="2800" dirty="0"/>
              <a:t> no art. 92 </a:t>
            </a:r>
            <a:r>
              <a:rPr lang="en-US" sz="2800" dirty="0" err="1"/>
              <a:t>desta</a:t>
            </a:r>
            <a:r>
              <a:rPr lang="en-US" sz="2800" dirty="0"/>
              <a:t> Lei.</a:t>
            </a:r>
          </a:p>
          <a:p>
            <a:pPr indent="-171450">
              <a:lnSpc>
                <a:spcPct val="90000"/>
              </a:lnSpc>
              <a:spcAft>
                <a:spcPts val="450"/>
              </a:spcAft>
              <a:buFont typeface="Arial" panose="020B0604020202020204" pitchFamily="34" charset="0"/>
              <a:buChar char="•"/>
            </a:pPr>
            <a:r>
              <a:rPr lang="en-US" sz="2800" dirty="0"/>
              <a:t>§ 2º É </a:t>
            </a:r>
            <a:r>
              <a:rPr lang="en-US" sz="2800" dirty="0" err="1"/>
              <a:t>nulo</a:t>
            </a:r>
            <a:r>
              <a:rPr lang="en-US" sz="2800" dirty="0"/>
              <a:t> e de </a:t>
            </a:r>
            <a:r>
              <a:rPr lang="en-US" sz="2800" dirty="0" err="1"/>
              <a:t>nenhum</a:t>
            </a:r>
            <a:r>
              <a:rPr lang="en-US" sz="2800" dirty="0"/>
              <a:t> </a:t>
            </a:r>
            <a:r>
              <a:rPr lang="en-US" sz="2800" dirty="0" err="1"/>
              <a:t>efeito</a:t>
            </a:r>
            <a:r>
              <a:rPr lang="en-US" sz="2800" dirty="0"/>
              <a:t> o </a:t>
            </a:r>
            <a:r>
              <a:rPr lang="en-US" sz="2800" dirty="0" err="1"/>
              <a:t>contrato</a:t>
            </a:r>
            <a:r>
              <a:rPr lang="en-US" sz="2800" dirty="0"/>
              <a:t> verbal com a </a:t>
            </a:r>
            <a:r>
              <a:rPr lang="en-US" sz="2800" dirty="0" err="1"/>
              <a:t>Administração</a:t>
            </a:r>
            <a:r>
              <a:rPr lang="en-US" sz="2800" dirty="0"/>
              <a:t>, salvo o de </a:t>
            </a:r>
            <a:r>
              <a:rPr lang="en-US" sz="2800" dirty="0" err="1"/>
              <a:t>pequenas</a:t>
            </a:r>
            <a:r>
              <a:rPr lang="en-US" sz="2800" dirty="0"/>
              <a:t> </a:t>
            </a:r>
            <a:r>
              <a:rPr lang="en-US" sz="2800" dirty="0" err="1"/>
              <a:t>compras</a:t>
            </a:r>
            <a:r>
              <a:rPr lang="en-US" sz="2800" dirty="0"/>
              <a:t> </a:t>
            </a:r>
            <a:r>
              <a:rPr lang="en-US" sz="2800" dirty="0" err="1"/>
              <a:t>ou</a:t>
            </a:r>
            <a:r>
              <a:rPr lang="en-US" sz="2800" dirty="0"/>
              <a:t> o de </a:t>
            </a:r>
            <a:r>
              <a:rPr lang="en-US" sz="2800" dirty="0" err="1"/>
              <a:t>prestação</a:t>
            </a:r>
            <a:r>
              <a:rPr lang="en-US" sz="2800" dirty="0"/>
              <a:t> de </a:t>
            </a:r>
            <a:r>
              <a:rPr lang="en-US" sz="2800" dirty="0" err="1"/>
              <a:t>serviços</a:t>
            </a:r>
            <a:r>
              <a:rPr lang="en-US" sz="2800" dirty="0"/>
              <a:t> de pronto </a:t>
            </a:r>
            <a:r>
              <a:rPr lang="en-US" sz="2800" dirty="0" err="1"/>
              <a:t>pagamento</a:t>
            </a:r>
            <a:r>
              <a:rPr lang="en-US" sz="2800" dirty="0"/>
              <a:t>, </a:t>
            </a:r>
            <a:r>
              <a:rPr lang="en-US" sz="2800" dirty="0" err="1"/>
              <a:t>assim</a:t>
            </a:r>
            <a:r>
              <a:rPr lang="en-US" sz="2800" dirty="0"/>
              <a:t> </a:t>
            </a:r>
            <a:r>
              <a:rPr lang="en-US" sz="2800" dirty="0" err="1"/>
              <a:t>entendidos</a:t>
            </a:r>
            <a:r>
              <a:rPr lang="en-US" sz="2800" dirty="0"/>
              <a:t> </a:t>
            </a:r>
            <a:r>
              <a:rPr lang="en-US" sz="2800" dirty="0" err="1"/>
              <a:t>aqueles</a:t>
            </a:r>
            <a:r>
              <a:rPr lang="en-US" sz="2800" dirty="0"/>
              <a:t> de valor </a:t>
            </a:r>
            <a:r>
              <a:rPr lang="en-US" sz="2800" dirty="0" err="1"/>
              <a:t>não</a:t>
            </a:r>
            <a:r>
              <a:rPr lang="en-US" sz="2800" dirty="0"/>
              <a:t> superior a R$ 10.000,00 (</a:t>
            </a:r>
            <a:r>
              <a:rPr lang="en-US" sz="2800" dirty="0" err="1"/>
              <a:t>dez</a:t>
            </a:r>
            <a:r>
              <a:rPr lang="en-US" sz="2800" dirty="0"/>
              <a:t> mil reais).</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7858502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3"/>
            <a:ext cx="10515600" cy="4351338"/>
          </a:xfrm>
        </p:spPr>
        <p:txBody>
          <a:bodyPr>
            <a:normAutofit/>
          </a:bodyPr>
          <a:lstStyle/>
          <a:p>
            <a:pPr indent="-171450">
              <a:lnSpc>
                <a:spcPct val="90000"/>
              </a:lnSpc>
              <a:spcAft>
                <a:spcPts val="450"/>
              </a:spcAft>
              <a:buFont typeface="Arial" panose="020B0604020202020204" pitchFamily="34" charset="0"/>
              <a:buChar char="•"/>
            </a:pPr>
            <a:endParaRPr lang="en-US" sz="1200" dirty="0"/>
          </a:p>
          <a:p>
            <a:pPr indent="-171450">
              <a:lnSpc>
                <a:spcPct val="90000"/>
              </a:lnSpc>
              <a:spcAft>
                <a:spcPts val="450"/>
              </a:spcAft>
              <a:buFont typeface="Arial" panose="020B0604020202020204" pitchFamily="34" charset="0"/>
              <a:buChar char="•"/>
            </a:pPr>
            <a:r>
              <a:rPr lang="en-US" sz="2800" dirty="0"/>
              <a:t>Art. 105. A </a:t>
            </a:r>
            <a:r>
              <a:rPr lang="en-US" sz="2800" dirty="0" err="1"/>
              <a:t>duração</a:t>
            </a:r>
            <a:r>
              <a:rPr lang="en-US" sz="2800" dirty="0"/>
              <a:t> dos </a:t>
            </a:r>
            <a:r>
              <a:rPr lang="en-US" sz="2800" dirty="0" err="1"/>
              <a:t>contratos</a:t>
            </a:r>
            <a:r>
              <a:rPr lang="en-US" sz="2800" dirty="0"/>
              <a:t> </a:t>
            </a:r>
            <a:r>
              <a:rPr lang="en-US" sz="2800" dirty="0" err="1"/>
              <a:t>regidos</a:t>
            </a:r>
            <a:r>
              <a:rPr lang="en-US" sz="2800" dirty="0"/>
              <a:t> </a:t>
            </a:r>
            <a:r>
              <a:rPr lang="en-US" sz="2800" dirty="0" err="1"/>
              <a:t>por</a:t>
            </a:r>
            <a:r>
              <a:rPr lang="en-US" sz="2800" dirty="0"/>
              <a:t> </a:t>
            </a:r>
            <a:r>
              <a:rPr lang="en-US" sz="2800" dirty="0" err="1"/>
              <a:t>esta</a:t>
            </a:r>
            <a:r>
              <a:rPr lang="en-US" sz="2800" dirty="0"/>
              <a:t> Lei </a:t>
            </a:r>
            <a:r>
              <a:rPr lang="en-US" sz="2800" dirty="0" err="1"/>
              <a:t>será</a:t>
            </a:r>
            <a:r>
              <a:rPr lang="en-US" sz="2800" dirty="0"/>
              <a:t> a </a:t>
            </a:r>
            <a:r>
              <a:rPr lang="en-US" sz="2800" dirty="0" err="1"/>
              <a:t>prevista</a:t>
            </a:r>
            <a:r>
              <a:rPr lang="en-US" sz="2800" dirty="0"/>
              <a:t> </a:t>
            </a:r>
            <a:r>
              <a:rPr lang="en-US" sz="2800" dirty="0" err="1"/>
              <a:t>em</a:t>
            </a:r>
            <a:r>
              <a:rPr lang="en-US" sz="2800" dirty="0"/>
              <a:t> </a:t>
            </a:r>
            <a:r>
              <a:rPr lang="en-US" sz="2800" dirty="0" err="1"/>
              <a:t>edital</a:t>
            </a:r>
            <a:r>
              <a:rPr lang="en-US" sz="2800" dirty="0"/>
              <a:t>, e </a:t>
            </a:r>
            <a:r>
              <a:rPr lang="en-US" sz="2800" dirty="0" err="1"/>
              <a:t>deverão</a:t>
            </a:r>
            <a:r>
              <a:rPr lang="en-US" sz="2800" dirty="0"/>
              <a:t> ser </a:t>
            </a:r>
            <a:r>
              <a:rPr lang="en-US" sz="2800" dirty="0" err="1"/>
              <a:t>observadas</a:t>
            </a:r>
            <a:r>
              <a:rPr lang="en-US" sz="2800" dirty="0"/>
              <a:t>, no </a:t>
            </a:r>
            <a:r>
              <a:rPr lang="en-US" sz="2800" dirty="0" err="1"/>
              <a:t>momento</a:t>
            </a:r>
            <a:r>
              <a:rPr lang="en-US" sz="2800" dirty="0"/>
              <a:t> da </a:t>
            </a:r>
            <a:r>
              <a:rPr lang="en-US" sz="2800" dirty="0" err="1"/>
              <a:t>contratação</a:t>
            </a:r>
            <a:r>
              <a:rPr lang="en-US" sz="2800" dirty="0"/>
              <a:t> e a </a:t>
            </a:r>
            <a:r>
              <a:rPr lang="en-US" sz="2800" dirty="0" err="1"/>
              <a:t>cada</a:t>
            </a:r>
            <a:r>
              <a:rPr lang="en-US" sz="2800" dirty="0"/>
              <a:t> </a:t>
            </a:r>
            <a:r>
              <a:rPr lang="en-US" sz="2800" dirty="0" err="1"/>
              <a:t>exercício</a:t>
            </a:r>
            <a:r>
              <a:rPr lang="en-US" sz="2800" dirty="0"/>
              <a:t> </a:t>
            </a:r>
            <a:r>
              <a:rPr lang="en-US" sz="2800" dirty="0" err="1"/>
              <a:t>financeiro</a:t>
            </a:r>
            <a:r>
              <a:rPr lang="en-US" sz="2800" dirty="0"/>
              <a:t>, a </a:t>
            </a:r>
            <a:r>
              <a:rPr lang="en-US" sz="2800" dirty="0" err="1"/>
              <a:t>disponibilidade</a:t>
            </a:r>
            <a:r>
              <a:rPr lang="en-US" sz="2800" dirty="0"/>
              <a:t> de </a:t>
            </a:r>
            <a:r>
              <a:rPr lang="en-US" sz="2800" dirty="0" err="1"/>
              <a:t>créditos</a:t>
            </a:r>
            <a:r>
              <a:rPr lang="en-US" sz="2800" dirty="0"/>
              <a:t> </a:t>
            </a:r>
            <a:r>
              <a:rPr lang="en-US" sz="2800" dirty="0" err="1"/>
              <a:t>orçamentários</a:t>
            </a:r>
            <a:r>
              <a:rPr lang="en-US" sz="2800" dirty="0"/>
              <a:t>, </a:t>
            </a:r>
            <a:r>
              <a:rPr lang="en-US" sz="2800" dirty="0" err="1"/>
              <a:t>bem</a:t>
            </a:r>
            <a:r>
              <a:rPr lang="en-US" sz="2800" dirty="0"/>
              <a:t> </a:t>
            </a:r>
            <a:r>
              <a:rPr lang="en-US" sz="2800" dirty="0" err="1"/>
              <a:t>como</a:t>
            </a:r>
            <a:r>
              <a:rPr lang="en-US" sz="2800" dirty="0"/>
              <a:t> a </a:t>
            </a:r>
            <a:r>
              <a:rPr lang="en-US" sz="2800" dirty="0" err="1"/>
              <a:t>previsão</a:t>
            </a:r>
            <a:r>
              <a:rPr lang="en-US" sz="2800" dirty="0"/>
              <a:t> no </a:t>
            </a:r>
            <a:r>
              <a:rPr lang="en-US" sz="2800" dirty="0" err="1"/>
              <a:t>plano</a:t>
            </a:r>
            <a:r>
              <a:rPr lang="en-US" sz="2800" dirty="0"/>
              <a:t> </a:t>
            </a:r>
            <a:r>
              <a:rPr lang="en-US" sz="2800" dirty="0" err="1"/>
              <a:t>plurianual</a:t>
            </a:r>
            <a:r>
              <a:rPr lang="en-US" sz="2800" dirty="0"/>
              <a:t>, </a:t>
            </a:r>
            <a:r>
              <a:rPr lang="en-US" sz="2800" dirty="0" err="1"/>
              <a:t>quando</a:t>
            </a:r>
            <a:r>
              <a:rPr lang="en-US" sz="2800" dirty="0"/>
              <a:t> </a:t>
            </a:r>
            <a:r>
              <a:rPr lang="en-US" sz="2800" dirty="0" err="1"/>
              <a:t>ultrapassar</a:t>
            </a:r>
            <a:r>
              <a:rPr lang="en-US" sz="2800" dirty="0"/>
              <a:t> 1 (um) </a:t>
            </a:r>
            <a:r>
              <a:rPr lang="en-US" sz="2800" dirty="0" err="1"/>
              <a:t>exercício</a:t>
            </a:r>
            <a:r>
              <a:rPr lang="en-US" sz="2800" dirty="0"/>
              <a:t> </a:t>
            </a:r>
            <a:r>
              <a:rPr lang="en-US" sz="2800" dirty="0" err="1"/>
              <a:t>financeiro</a:t>
            </a:r>
            <a:r>
              <a:rPr lang="en-US" sz="2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0985190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2"/>
            <a:ext cx="10515600" cy="4584319"/>
          </a:xfrm>
        </p:spPr>
        <p:txBody>
          <a:bodyPr>
            <a:normAutofit fontScale="55000" lnSpcReduction="20000"/>
          </a:bodyPr>
          <a:lstStyle/>
          <a:p>
            <a:pPr indent="-171450">
              <a:lnSpc>
                <a:spcPct val="90000"/>
              </a:lnSpc>
              <a:spcAft>
                <a:spcPts val="450"/>
              </a:spcAft>
              <a:buFont typeface="Arial" panose="020B0604020202020204" pitchFamily="34" charset="0"/>
              <a:buChar char="•"/>
            </a:pPr>
            <a:r>
              <a:rPr lang="en-US" sz="3600" dirty="0"/>
              <a:t>Art. 106. A </a:t>
            </a:r>
            <a:r>
              <a:rPr lang="en-US" sz="3600" dirty="0" err="1"/>
              <a:t>Administração</a:t>
            </a:r>
            <a:r>
              <a:rPr lang="en-US" sz="3600" dirty="0"/>
              <a:t> </a:t>
            </a:r>
            <a:r>
              <a:rPr lang="en-US" sz="3600" dirty="0" err="1"/>
              <a:t>poderá</a:t>
            </a:r>
            <a:r>
              <a:rPr lang="en-US" sz="3600" dirty="0"/>
              <a:t> </a:t>
            </a:r>
            <a:r>
              <a:rPr lang="en-US" sz="3600" dirty="0" err="1"/>
              <a:t>celebrar</a:t>
            </a:r>
            <a:r>
              <a:rPr lang="en-US" sz="3600" dirty="0"/>
              <a:t> </a:t>
            </a:r>
            <a:r>
              <a:rPr lang="en-US" sz="3600" dirty="0" err="1"/>
              <a:t>contratos</a:t>
            </a:r>
            <a:r>
              <a:rPr lang="en-US" sz="3600" dirty="0"/>
              <a:t> com </a:t>
            </a:r>
            <a:r>
              <a:rPr lang="en-US" sz="3600" dirty="0" err="1"/>
              <a:t>prazo</a:t>
            </a:r>
            <a:r>
              <a:rPr lang="en-US" sz="3600" dirty="0"/>
              <a:t> de </a:t>
            </a:r>
            <a:r>
              <a:rPr lang="en-US" sz="3600" dirty="0" err="1"/>
              <a:t>até</a:t>
            </a:r>
            <a:r>
              <a:rPr lang="en-US" sz="3600" dirty="0"/>
              <a:t> 5 (</a:t>
            </a:r>
            <a:r>
              <a:rPr lang="en-US" sz="3600" dirty="0" err="1"/>
              <a:t>cinco</a:t>
            </a:r>
            <a:r>
              <a:rPr lang="en-US" sz="3600" dirty="0"/>
              <a:t>) </a:t>
            </a:r>
            <a:r>
              <a:rPr lang="en-US" sz="3600" dirty="0" err="1"/>
              <a:t>anos</a:t>
            </a:r>
            <a:r>
              <a:rPr lang="en-US" sz="3600" dirty="0"/>
              <a:t> </a:t>
            </a:r>
            <a:r>
              <a:rPr lang="en-US" sz="3600" dirty="0" err="1"/>
              <a:t>nas</a:t>
            </a:r>
            <a:r>
              <a:rPr lang="en-US" sz="3600" dirty="0"/>
              <a:t> </a:t>
            </a:r>
            <a:r>
              <a:rPr lang="en-US" sz="3600" dirty="0" err="1"/>
              <a:t>hipóteses</a:t>
            </a:r>
            <a:r>
              <a:rPr lang="en-US" sz="3600" dirty="0"/>
              <a:t> de </a:t>
            </a:r>
            <a:r>
              <a:rPr lang="en-US" sz="3600" dirty="0" err="1"/>
              <a:t>serviços</a:t>
            </a:r>
            <a:r>
              <a:rPr lang="en-US" sz="3600" dirty="0"/>
              <a:t> e </a:t>
            </a:r>
            <a:r>
              <a:rPr lang="en-US" sz="3600" dirty="0" err="1"/>
              <a:t>fornecimentos</a:t>
            </a:r>
            <a:r>
              <a:rPr lang="en-US" sz="3600" dirty="0"/>
              <a:t> </a:t>
            </a:r>
            <a:r>
              <a:rPr lang="en-US" sz="3600" dirty="0" err="1"/>
              <a:t>contínuos</a:t>
            </a:r>
            <a:r>
              <a:rPr lang="en-US" sz="3600" dirty="0"/>
              <a:t>, </a:t>
            </a:r>
            <a:r>
              <a:rPr lang="en-US" sz="3600" dirty="0" err="1"/>
              <a:t>observadas</a:t>
            </a:r>
            <a:r>
              <a:rPr lang="en-US" sz="3600" dirty="0"/>
              <a:t> as </a:t>
            </a:r>
            <a:r>
              <a:rPr lang="en-US" sz="3600" dirty="0" err="1"/>
              <a:t>seguintes</a:t>
            </a:r>
            <a:r>
              <a:rPr lang="en-US" sz="3600" dirty="0"/>
              <a:t> </a:t>
            </a:r>
            <a:r>
              <a:rPr lang="en-US" sz="3600" dirty="0" err="1"/>
              <a:t>diretrizes</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I - a </a:t>
            </a:r>
            <a:r>
              <a:rPr lang="en-US" sz="3600" dirty="0" err="1"/>
              <a:t>autoridade</a:t>
            </a:r>
            <a:r>
              <a:rPr lang="en-US" sz="3600" dirty="0"/>
              <a:t> </a:t>
            </a:r>
            <a:r>
              <a:rPr lang="en-US" sz="3600" dirty="0" err="1"/>
              <a:t>competente</a:t>
            </a:r>
            <a:r>
              <a:rPr lang="en-US" sz="3600" dirty="0"/>
              <a:t> do </a:t>
            </a:r>
            <a:r>
              <a:rPr lang="en-US" sz="3600" dirty="0" err="1"/>
              <a:t>órgão</a:t>
            </a:r>
            <a:r>
              <a:rPr lang="en-US" sz="3600" dirty="0"/>
              <a:t> </a:t>
            </a:r>
            <a:r>
              <a:rPr lang="en-US" sz="3600" dirty="0" err="1"/>
              <a:t>ou</a:t>
            </a:r>
            <a:r>
              <a:rPr lang="en-US" sz="3600" dirty="0"/>
              <a:t> </a:t>
            </a:r>
            <a:r>
              <a:rPr lang="en-US" sz="3600" dirty="0" err="1"/>
              <a:t>entidade</a:t>
            </a:r>
            <a:r>
              <a:rPr lang="en-US" sz="3600" dirty="0"/>
              <a:t> </a:t>
            </a:r>
            <a:r>
              <a:rPr lang="en-US" sz="3600" dirty="0" err="1"/>
              <a:t>contratante</a:t>
            </a:r>
            <a:r>
              <a:rPr lang="en-US" sz="3600" dirty="0"/>
              <a:t> </a:t>
            </a:r>
            <a:r>
              <a:rPr lang="en-US" sz="3600" dirty="0" err="1"/>
              <a:t>deverá</a:t>
            </a:r>
            <a:r>
              <a:rPr lang="en-US" sz="3600" dirty="0"/>
              <a:t> </a:t>
            </a:r>
            <a:r>
              <a:rPr lang="en-US" sz="3600" dirty="0" err="1"/>
              <a:t>atestar</a:t>
            </a:r>
            <a:r>
              <a:rPr lang="en-US" sz="3600" dirty="0"/>
              <a:t> a </a:t>
            </a:r>
            <a:r>
              <a:rPr lang="en-US" sz="3600" dirty="0" err="1"/>
              <a:t>maior</a:t>
            </a:r>
            <a:r>
              <a:rPr lang="en-US" sz="3600" dirty="0"/>
              <a:t> </a:t>
            </a:r>
            <a:r>
              <a:rPr lang="en-US" sz="3600" dirty="0" err="1"/>
              <a:t>vantagem</a:t>
            </a:r>
            <a:r>
              <a:rPr lang="en-US" sz="3600" dirty="0"/>
              <a:t> </a:t>
            </a:r>
            <a:r>
              <a:rPr lang="en-US" sz="3600" dirty="0" err="1"/>
              <a:t>econômica</a:t>
            </a:r>
            <a:r>
              <a:rPr lang="en-US" sz="3600" dirty="0"/>
              <a:t> </a:t>
            </a:r>
            <a:r>
              <a:rPr lang="en-US" sz="3600" dirty="0" err="1"/>
              <a:t>vislumbrada</a:t>
            </a:r>
            <a:r>
              <a:rPr lang="en-US" sz="3600" dirty="0"/>
              <a:t> </a:t>
            </a:r>
            <a:r>
              <a:rPr lang="en-US" sz="3600" dirty="0" err="1"/>
              <a:t>em</a:t>
            </a:r>
            <a:r>
              <a:rPr lang="en-US" sz="3600" dirty="0"/>
              <a:t> </a:t>
            </a:r>
            <a:r>
              <a:rPr lang="en-US" sz="3600" dirty="0" err="1"/>
              <a:t>razão</a:t>
            </a:r>
            <a:r>
              <a:rPr lang="en-US" sz="3600" dirty="0"/>
              <a:t> da </a:t>
            </a:r>
            <a:r>
              <a:rPr lang="en-US" sz="3600" dirty="0" err="1"/>
              <a:t>contratação</a:t>
            </a:r>
            <a:r>
              <a:rPr lang="en-US" sz="3600" dirty="0"/>
              <a:t> </a:t>
            </a:r>
            <a:r>
              <a:rPr lang="en-US" sz="3600" dirty="0" err="1"/>
              <a:t>plurianual</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II - a </a:t>
            </a:r>
            <a:r>
              <a:rPr lang="en-US" sz="3600" dirty="0" err="1"/>
              <a:t>Administração</a:t>
            </a:r>
            <a:r>
              <a:rPr lang="en-US" sz="3600" dirty="0"/>
              <a:t> </a:t>
            </a:r>
            <a:r>
              <a:rPr lang="en-US" sz="3600" dirty="0" err="1"/>
              <a:t>deverá</a:t>
            </a:r>
            <a:r>
              <a:rPr lang="en-US" sz="3600" dirty="0"/>
              <a:t> </a:t>
            </a:r>
            <a:r>
              <a:rPr lang="en-US" sz="3600" dirty="0" err="1"/>
              <a:t>atestar</a:t>
            </a:r>
            <a:r>
              <a:rPr lang="en-US" sz="3600" dirty="0"/>
              <a:t>, no </a:t>
            </a:r>
            <a:r>
              <a:rPr lang="en-US" sz="3600" dirty="0" err="1"/>
              <a:t>início</a:t>
            </a:r>
            <a:r>
              <a:rPr lang="en-US" sz="3600" dirty="0"/>
              <a:t> da </a:t>
            </a:r>
            <a:r>
              <a:rPr lang="en-US" sz="3600" dirty="0" err="1"/>
              <a:t>contratação</a:t>
            </a:r>
            <a:r>
              <a:rPr lang="en-US" sz="3600" dirty="0"/>
              <a:t> e de </a:t>
            </a:r>
            <a:r>
              <a:rPr lang="en-US" sz="3600" dirty="0" err="1"/>
              <a:t>cada</a:t>
            </a:r>
            <a:r>
              <a:rPr lang="en-US" sz="3600" dirty="0"/>
              <a:t> </a:t>
            </a:r>
            <a:r>
              <a:rPr lang="en-US" sz="3600" dirty="0" err="1"/>
              <a:t>exercício</a:t>
            </a:r>
            <a:r>
              <a:rPr lang="en-US" sz="3600" dirty="0"/>
              <a:t>, a </a:t>
            </a:r>
            <a:r>
              <a:rPr lang="en-US" sz="3600" dirty="0" err="1"/>
              <a:t>existência</a:t>
            </a:r>
            <a:r>
              <a:rPr lang="en-US" sz="3600" dirty="0"/>
              <a:t> de </a:t>
            </a:r>
            <a:r>
              <a:rPr lang="en-US" sz="3600" dirty="0" err="1"/>
              <a:t>créditos</a:t>
            </a:r>
            <a:r>
              <a:rPr lang="en-US" sz="3600" dirty="0"/>
              <a:t> </a:t>
            </a:r>
            <a:r>
              <a:rPr lang="en-US" sz="3600" dirty="0" err="1"/>
              <a:t>orçamentários</a:t>
            </a:r>
            <a:r>
              <a:rPr lang="en-US" sz="3600" dirty="0"/>
              <a:t> </a:t>
            </a:r>
            <a:r>
              <a:rPr lang="en-US" sz="3600" dirty="0" err="1"/>
              <a:t>vinculados</a:t>
            </a:r>
            <a:r>
              <a:rPr lang="en-US" sz="3600" dirty="0"/>
              <a:t> à </a:t>
            </a:r>
            <a:r>
              <a:rPr lang="en-US" sz="3600" dirty="0" err="1"/>
              <a:t>contratação</a:t>
            </a:r>
            <a:r>
              <a:rPr lang="en-US" sz="3600" dirty="0"/>
              <a:t> e a </a:t>
            </a:r>
            <a:r>
              <a:rPr lang="en-US" sz="3600" dirty="0" err="1"/>
              <a:t>vantagem</a:t>
            </a:r>
            <a:r>
              <a:rPr lang="en-US" sz="3600" dirty="0"/>
              <a:t> </a:t>
            </a:r>
            <a:r>
              <a:rPr lang="en-US" sz="3600" dirty="0" err="1"/>
              <a:t>em</a:t>
            </a:r>
            <a:r>
              <a:rPr lang="en-US" sz="3600" dirty="0"/>
              <a:t> </a:t>
            </a:r>
            <a:r>
              <a:rPr lang="en-US" sz="3600" dirty="0" err="1"/>
              <a:t>sua</a:t>
            </a:r>
            <a:r>
              <a:rPr lang="en-US" sz="3600" dirty="0"/>
              <a:t> </a:t>
            </a:r>
            <a:r>
              <a:rPr lang="en-US" sz="3600" dirty="0" err="1"/>
              <a:t>manutenção</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III - a </a:t>
            </a:r>
            <a:r>
              <a:rPr lang="en-US" sz="3600" dirty="0" err="1"/>
              <a:t>Administração</a:t>
            </a:r>
            <a:r>
              <a:rPr lang="en-US" sz="3600" dirty="0"/>
              <a:t> </a:t>
            </a:r>
            <a:r>
              <a:rPr lang="en-US" sz="3600" dirty="0" err="1"/>
              <a:t>terá</a:t>
            </a:r>
            <a:r>
              <a:rPr lang="en-US" sz="3600" dirty="0"/>
              <a:t> a </a:t>
            </a:r>
            <a:r>
              <a:rPr lang="en-US" sz="3600" dirty="0" err="1"/>
              <a:t>opção</a:t>
            </a:r>
            <a:r>
              <a:rPr lang="en-US" sz="3600" dirty="0"/>
              <a:t> de </a:t>
            </a:r>
            <a:r>
              <a:rPr lang="en-US" sz="3600" dirty="0" err="1"/>
              <a:t>extinguir</a:t>
            </a:r>
            <a:r>
              <a:rPr lang="en-US" sz="3600" dirty="0"/>
              <a:t> o </a:t>
            </a:r>
            <a:r>
              <a:rPr lang="en-US" sz="3600" dirty="0" err="1"/>
              <a:t>contrato</a:t>
            </a:r>
            <a:r>
              <a:rPr lang="en-US" sz="3600" dirty="0"/>
              <a:t>, </a:t>
            </a:r>
            <a:r>
              <a:rPr lang="en-US" sz="3600" dirty="0" err="1"/>
              <a:t>sem</a:t>
            </a:r>
            <a:r>
              <a:rPr lang="en-US" sz="3600" dirty="0"/>
              <a:t> </a:t>
            </a:r>
            <a:r>
              <a:rPr lang="en-US" sz="3600" dirty="0" err="1"/>
              <a:t>ônus</a:t>
            </a:r>
            <a:r>
              <a:rPr lang="en-US" sz="3600" dirty="0"/>
              <a:t>, </a:t>
            </a:r>
            <a:r>
              <a:rPr lang="en-US" sz="3600" dirty="0" err="1"/>
              <a:t>quando</a:t>
            </a:r>
            <a:r>
              <a:rPr lang="en-US" sz="3600" dirty="0"/>
              <a:t> </a:t>
            </a:r>
            <a:r>
              <a:rPr lang="en-US" sz="3600" dirty="0" err="1"/>
              <a:t>não</a:t>
            </a:r>
            <a:r>
              <a:rPr lang="en-US" sz="3600" dirty="0"/>
              <a:t> </a:t>
            </a:r>
            <a:r>
              <a:rPr lang="en-US" sz="3600" dirty="0" err="1"/>
              <a:t>dispuser</a:t>
            </a:r>
            <a:r>
              <a:rPr lang="en-US" sz="3600" dirty="0"/>
              <a:t> de </a:t>
            </a:r>
            <a:r>
              <a:rPr lang="en-US" sz="3600" dirty="0" err="1"/>
              <a:t>créditos</a:t>
            </a:r>
            <a:r>
              <a:rPr lang="en-US" sz="3600" dirty="0"/>
              <a:t> </a:t>
            </a:r>
            <a:r>
              <a:rPr lang="en-US" sz="3600" dirty="0" err="1"/>
              <a:t>orçamentários</a:t>
            </a:r>
            <a:r>
              <a:rPr lang="en-US" sz="3600" dirty="0"/>
              <a:t> para </a:t>
            </a:r>
            <a:r>
              <a:rPr lang="en-US" sz="3600" dirty="0" err="1"/>
              <a:t>sua</a:t>
            </a:r>
            <a:r>
              <a:rPr lang="en-US" sz="3600" dirty="0"/>
              <a:t> </a:t>
            </a:r>
            <a:r>
              <a:rPr lang="en-US" sz="3600" dirty="0" err="1"/>
              <a:t>continuidade</a:t>
            </a:r>
            <a:r>
              <a:rPr lang="en-US" sz="3600" dirty="0"/>
              <a:t> </a:t>
            </a:r>
            <a:r>
              <a:rPr lang="en-US" sz="3600" dirty="0" err="1"/>
              <a:t>ou</a:t>
            </a:r>
            <a:r>
              <a:rPr lang="en-US" sz="3600" dirty="0"/>
              <a:t> </a:t>
            </a:r>
            <a:r>
              <a:rPr lang="en-US" sz="3600" dirty="0" err="1"/>
              <a:t>quando</a:t>
            </a:r>
            <a:r>
              <a:rPr lang="en-US" sz="3600" dirty="0"/>
              <a:t> </a:t>
            </a:r>
            <a:r>
              <a:rPr lang="en-US" sz="3600" dirty="0" err="1"/>
              <a:t>entender</a:t>
            </a:r>
            <a:r>
              <a:rPr lang="en-US" sz="3600" dirty="0"/>
              <a:t> que o </a:t>
            </a:r>
            <a:r>
              <a:rPr lang="en-US" sz="3600" dirty="0" err="1"/>
              <a:t>contrato</a:t>
            </a:r>
            <a:r>
              <a:rPr lang="en-US" sz="3600" dirty="0"/>
              <a:t> </a:t>
            </a:r>
            <a:r>
              <a:rPr lang="en-US" sz="3600" dirty="0" err="1"/>
              <a:t>não</a:t>
            </a:r>
            <a:r>
              <a:rPr lang="en-US" sz="3600" dirty="0"/>
              <a:t> </a:t>
            </a:r>
            <a:r>
              <a:rPr lang="en-US" sz="3600" dirty="0" err="1"/>
              <a:t>mais</a:t>
            </a:r>
            <a:r>
              <a:rPr lang="en-US" sz="3600" dirty="0"/>
              <a:t> </a:t>
            </a:r>
            <a:r>
              <a:rPr lang="en-US" sz="3600" dirty="0" err="1"/>
              <a:t>lhe</a:t>
            </a:r>
            <a:r>
              <a:rPr lang="en-US" sz="3600" dirty="0"/>
              <a:t> </a:t>
            </a:r>
            <a:r>
              <a:rPr lang="en-US" sz="3600" dirty="0" err="1"/>
              <a:t>oferece</a:t>
            </a:r>
            <a:r>
              <a:rPr lang="en-US" sz="3600" dirty="0"/>
              <a:t> </a:t>
            </a:r>
            <a:r>
              <a:rPr lang="en-US" sz="3600" dirty="0" err="1"/>
              <a:t>vantagem</a:t>
            </a:r>
            <a:r>
              <a:rPr lang="en-US" sz="36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9364000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2"/>
            <a:ext cx="10515600" cy="4584319"/>
          </a:xfrm>
        </p:spPr>
        <p:txBody>
          <a:bodyPr>
            <a:normAutofit fontScale="77500" lnSpcReduction="20000"/>
          </a:bodyPr>
          <a:lstStyle/>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Art. 123. A </a:t>
            </a:r>
            <a:r>
              <a:rPr lang="en-US" sz="3600" dirty="0" err="1"/>
              <a:t>Administração</a:t>
            </a:r>
            <a:r>
              <a:rPr lang="en-US" sz="3600" dirty="0"/>
              <a:t> </a:t>
            </a:r>
            <a:r>
              <a:rPr lang="en-US" sz="3600" dirty="0" err="1"/>
              <a:t>terá</a:t>
            </a:r>
            <a:r>
              <a:rPr lang="en-US" sz="3600" dirty="0"/>
              <a:t> o </a:t>
            </a:r>
            <a:r>
              <a:rPr lang="en-US" sz="3600" dirty="0" err="1"/>
              <a:t>dever</a:t>
            </a:r>
            <a:r>
              <a:rPr lang="en-US" sz="3600" dirty="0"/>
              <a:t> de </a:t>
            </a:r>
            <a:r>
              <a:rPr lang="en-US" sz="3600" dirty="0" err="1"/>
              <a:t>explicitamente</a:t>
            </a:r>
            <a:r>
              <a:rPr lang="en-US" sz="3600" dirty="0"/>
              <a:t> </a:t>
            </a:r>
            <a:r>
              <a:rPr lang="en-US" sz="3600" dirty="0" err="1"/>
              <a:t>emitir</a:t>
            </a:r>
            <a:r>
              <a:rPr lang="en-US" sz="3600" dirty="0"/>
              <a:t> </a:t>
            </a:r>
            <a:r>
              <a:rPr lang="en-US" sz="3600" dirty="0" err="1"/>
              <a:t>decisão</a:t>
            </a:r>
            <a:r>
              <a:rPr lang="en-US" sz="3600" dirty="0"/>
              <a:t> </a:t>
            </a:r>
            <a:r>
              <a:rPr lang="en-US" sz="3600" dirty="0" err="1"/>
              <a:t>sobre</a:t>
            </a:r>
            <a:r>
              <a:rPr lang="en-US" sz="3600" dirty="0"/>
              <a:t> </a:t>
            </a:r>
            <a:r>
              <a:rPr lang="en-US" sz="3600" dirty="0" err="1"/>
              <a:t>todas</a:t>
            </a:r>
            <a:r>
              <a:rPr lang="en-US" sz="3600" dirty="0"/>
              <a:t> as </a:t>
            </a:r>
            <a:r>
              <a:rPr lang="en-US" sz="3600" dirty="0" err="1"/>
              <a:t>solicitações</a:t>
            </a:r>
            <a:r>
              <a:rPr lang="en-US" sz="3600" dirty="0"/>
              <a:t> e </a:t>
            </a:r>
            <a:r>
              <a:rPr lang="en-US" sz="3600" dirty="0" err="1"/>
              <a:t>reclamações</a:t>
            </a:r>
            <a:r>
              <a:rPr lang="en-US" sz="3600" dirty="0"/>
              <a:t> </a:t>
            </a:r>
            <a:r>
              <a:rPr lang="en-US" sz="3600" dirty="0" err="1"/>
              <a:t>relacionadas</a:t>
            </a:r>
            <a:r>
              <a:rPr lang="en-US" sz="3600" dirty="0"/>
              <a:t> à </a:t>
            </a:r>
            <a:r>
              <a:rPr lang="en-US" sz="3600" dirty="0" err="1"/>
              <a:t>execução</a:t>
            </a:r>
            <a:r>
              <a:rPr lang="en-US" sz="3600" dirty="0"/>
              <a:t> dos </a:t>
            </a:r>
            <a:r>
              <a:rPr lang="en-US" sz="3600" dirty="0" err="1"/>
              <a:t>contratos</a:t>
            </a:r>
            <a:r>
              <a:rPr lang="en-US" sz="3600" dirty="0"/>
              <a:t> </a:t>
            </a:r>
            <a:r>
              <a:rPr lang="en-US" sz="3600" dirty="0" err="1"/>
              <a:t>regidos</a:t>
            </a:r>
            <a:r>
              <a:rPr lang="en-US" sz="3600" dirty="0"/>
              <a:t> </a:t>
            </a:r>
            <a:r>
              <a:rPr lang="en-US" sz="3600" dirty="0" err="1"/>
              <a:t>por</a:t>
            </a:r>
            <a:r>
              <a:rPr lang="en-US" sz="3600" dirty="0"/>
              <a:t> </a:t>
            </a:r>
            <a:r>
              <a:rPr lang="en-US" sz="3600" dirty="0" err="1"/>
              <a:t>esta</a:t>
            </a:r>
            <a:r>
              <a:rPr lang="en-US" sz="3600" dirty="0"/>
              <a:t> Lei, </a:t>
            </a:r>
            <a:r>
              <a:rPr lang="en-US" sz="3600" dirty="0" err="1"/>
              <a:t>ressalvados</a:t>
            </a:r>
            <a:r>
              <a:rPr lang="en-US" sz="3600" dirty="0"/>
              <a:t> </a:t>
            </a:r>
            <a:r>
              <a:rPr lang="en-US" sz="3600" dirty="0" err="1"/>
              <a:t>os</a:t>
            </a:r>
            <a:r>
              <a:rPr lang="en-US" sz="3600" dirty="0"/>
              <a:t> </a:t>
            </a:r>
            <a:r>
              <a:rPr lang="en-US" sz="3600" dirty="0" err="1"/>
              <a:t>requerimentos</a:t>
            </a:r>
            <a:r>
              <a:rPr lang="en-US" sz="3600" dirty="0"/>
              <a:t> </a:t>
            </a:r>
            <a:r>
              <a:rPr lang="en-US" sz="3600" dirty="0" err="1"/>
              <a:t>manifestamente</a:t>
            </a:r>
            <a:r>
              <a:rPr lang="en-US" sz="3600" dirty="0"/>
              <a:t> </a:t>
            </a:r>
            <a:r>
              <a:rPr lang="en-US" sz="3600" dirty="0" err="1"/>
              <a:t>impertinentes</a:t>
            </a:r>
            <a:r>
              <a:rPr lang="en-US" sz="3600" dirty="0"/>
              <a:t>, </a:t>
            </a:r>
            <a:r>
              <a:rPr lang="en-US" sz="3600" dirty="0" err="1"/>
              <a:t>meramente</a:t>
            </a:r>
            <a:r>
              <a:rPr lang="en-US" sz="3600" dirty="0"/>
              <a:t> </a:t>
            </a:r>
            <a:r>
              <a:rPr lang="en-US" sz="3600" dirty="0" err="1"/>
              <a:t>protelatórios</a:t>
            </a:r>
            <a:r>
              <a:rPr lang="en-US" sz="3600" dirty="0"/>
              <a:t> </a:t>
            </a:r>
            <a:r>
              <a:rPr lang="en-US" sz="3600" dirty="0" err="1"/>
              <a:t>ou</a:t>
            </a:r>
            <a:r>
              <a:rPr lang="en-US" sz="3600" dirty="0"/>
              <a:t> de </a:t>
            </a:r>
            <a:r>
              <a:rPr lang="en-US" sz="3600" dirty="0" err="1"/>
              <a:t>nenhum</a:t>
            </a:r>
            <a:r>
              <a:rPr lang="en-US" sz="3600" dirty="0"/>
              <a:t> interesse para a boa </a:t>
            </a:r>
            <a:r>
              <a:rPr lang="en-US" sz="3600" dirty="0" err="1"/>
              <a:t>execução</a:t>
            </a:r>
            <a:r>
              <a:rPr lang="en-US" sz="3600" dirty="0"/>
              <a:t> do </a:t>
            </a:r>
            <a:r>
              <a:rPr lang="en-US" sz="3600" dirty="0" err="1"/>
              <a:t>contrato</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err="1"/>
              <a:t>Parágrafo</a:t>
            </a:r>
            <a:r>
              <a:rPr lang="en-US" sz="3600" dirty="0"/>
              <a:t> </a:t>
            </a:r>
            <a:r>
              <a:rPr lang="en-US" sz="3600" dirty="0" err="1"/>
              <a:t>único</a:t>
            </a:r>
            <a:r>
              <a:rPr lang="en-US" sz="3600" dirty="0"/>
              <a:t>. Salvo </a:t>
            </a:r>
            <a:r>
              <a:rPr lang="en-US" sz="3600" dirty="0" err="1"/>
              <a:t>disposição</a:t>
            </a:r>
            <a:r>
              <a:rPr lang="en-US" sz="3600" dirty="0"/>
              <a:t> legal </a:t>
            </a:r>
            <a:r>
              <a:rPr lang="en-US" sz="3600" dirty="0" err="1"/>
              <a:t>ou</a:t>
            </a:r>
            <a:r>
              <a:rPr lang="en-US" sz="3600" dirty="0"/>
              <a:t> </a:t>
            </a:r>
            <a:r>
              <a:rPr lang="en-US" sz="3600" dirty="0" err="1"/>
              <a:t>cláusula</a:t>
            </a:r>
            <a:r>
              <a:rPr lang="en-US" sz="3600" dirty="0"/>
              <a:t> </a:t>
            </a:r>
            <a:r>
              <a:rPr lang="en-US" sz="3600" dirty="0" err="1"/>
              <a:t>contratual</a:t>
            </a:r>
            <a:r>
              <a:rPr lang="en-US" sz="3600" dirty="0"/>
              <a:t> que </a:t>
            </a:r>
            <a:r>
              <a:rPr lang="en-US" sz="3600" dirty="0" err="1"/>
              <a:t>estabeleça</a:t>
            </a:r>
            <a:r>
              <a:rPr lang="en-US" sz="3600" dirty="0"/>
              <a:t> </a:t>
            </a:r>
            <a:r>
              <a:rPr lang="en-US" sz="3600" dirty="0" err="1"/>
              <a:t>prazo</a:t>
            </a:r>
            <a:r>
              <a:rPr lang="en-US" sz="3600" dirty="0"/>
              <a:t> </a:t>
            </a:r>
            <a:r>
              <a:rPr lang="en-US" sz="3600" dirty="0" err="1"/>
              <a:t>específico</a:t>
            </a:r>
            <a:r>
              <a:rPr lang="en-US" sz="3600" dirty="0"/>
              <a:t>, </a:t>
            </a:r>
            <a:r>
              <a:rPr lang="en-US" sz="3600" dirty="0" err="1"/>
              <a:t>concluída</a:t>
            </a:r>
            <a:r>
              <a:rPr lang="en-US" sz="3600" dirty="0"/>
              <a:t> a </a:t>
            </a:r>
            <a:r>
              <a:rPr lang="en-US" sz="3600" dirty="0" err="1"/>
              <a:t>instrução</a:t>
            </a:r>
            <a:r>
              <a:rPr lang="en-US" sz="3600" dirty="0"/>
              <a:t> do </a:t>
            </a:r>
            <a:r>
              <a:rPr lang="en-US" sz="3600" dirty="0" err="1"/>
              <a:t>requerimento</a:t>
            </a:r>
            <a:r>
              <a:rPr lang="en-US" sz="3600" dirty="0"/>
              <a:t>, a </a:t>
            </a:r>
            <a:r>
              <a:rPr lang="en-US" sz="3600" dirty="0" err="1"/>
              <a:t>Administração</a:t>
            </a:r>
            <a:r>
              <a:rPr lang="en-US" sz="3600" dirty="0"/>
              <a:t> </a:t>
            </a:r>
            <a:r>
              <a:rPr lang="en-US" sz="3600" dirty="0" err="1"/>
              <a:t>terá</a:t>
            </a:r>
            <a:r>
              <a:rPr lang="en-US" sz="3600" dirty="0"/>
              <a:t> o </a:t>
            </a:r>
            <a:r>
              <a:rPr lang="en-US" sz="3600" dirty="0" err="1"/>
              <a:t>prazo</a:t>
            </a:r>
            <a:r>
              <a:rPr lang="en-US" sz="3600" dirty="0"/>
              <a:t> de 1 (um) </a:t>
            </a:r>
            <a:r>
              <a:rPr lang="en-US" sz="3600" dirty="0" err="1"/>
              <a:t>mês</a:t>
            </a:r>
            <a:r>
              <a:rPr lang="en-US" sz="3600" dirty="0"/>
              <a:t> para </a:t>
            </a:r>
            <a:r>
              <a:rPr lang="en-US" sz="3600" dirty="0" err="1"/>
              <a:t>decidir</a:t>
            </a:r>
            <a:r>
              <a:rPr lang="en-US" sz="3600" dirty="0"/>
              <a:t>, </a:t>
            </a:r>
            <a:r>
              <a:rPr lang="en-US" sz="3600" dirty="0" err="1"/>
              <a:t>admitida</a:t>
            </a:r>
            <a:r>
              <a:rPr lang="en-US" sz="3600" dirty="0"/>
              <a:t> a </a:t>
            </a:r>
            <a:r>
              <a:rPr lang="en-US" sz="3600" dirty="0" err="1"/>
              <a:t>prorrogação</a:t>
            </a:r>
            <a:r>
              <a:rPr lang="en-US" sz="3600" dirty="0"/>
              <a:t> </a:t>
            </a:r>
            <a:r>
              <a:rPr lang="en-US" sz="3600" dirty="0" err="1"/>
              <a:t>motivada</a:t>
            </a:r>
            <a:r>
              <a:rPr lang="en-US" sz="3600" dirty="0"/>
              <a:t> </a:t>
            </a:r>
            <a:r>
              <a:rPr lang="en-US" sz="3600" dirty="0" err="1"/>
              <a:t>por</a:t>
            </a:r>
            <a:r>
              <a:rPr lang="en-US" sz="3600" dirty="0"/>
              <a:t> </a:t>
            </a:r>
            <a:r>
              <a:rPr lang="en-US" sz="3600" dirty="0" err="1"/>
              <a:t>igual</a:t>
            </a:r>
            <a:r>
              <a:rPr lang="en-US" sz="3600" dirty="0"/>
              <a:t> </a:t>
            </a:r>
            <a:r>
              <a:rPr lang="en-US" sz="3600" dirty="0" err="1"/>
              <a:t>período</a:t>
            </a:r>
            <a:r>
              <a:rPr lang="en-US" sz="36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4732638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2"/>
            <a:ext cx="10515600" cy="4584319"/>
          </a:xfrm>
        </p:spPr>
        <p:txBody>
          <a:bodyPr>
            <a:normAutofit fontScale="62500" lnSpcReduction="20000"/>
          </a:bodyPr>
          <a:lstStyle/>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Art. 124. </a:t>
            </a:r>
            <a:r>
              <a:rPr lang="en-US" sz="3600" dirty="0" err="1"/>
              <a:t>Os</a:t>
            </a:r>
            <a:r>
              <a:rPr lang="en-US" sz="3600" dirty="0"/>
              <a:t> </a:t>
            </a:r>
            <a:r>
              <a:rPr lang="en-US" sz="3600" dirty="0" err="1"/>
              <a:t>contratos</a:t>
            </a:r>
            <a:r>
              <a:rPr lang="en-US" sz="3600" dirty="0"/>
              <a:t> </a:t>
            </a:r>
            <a:r>
              <a:rPr lang="en-US" sz="3600" dirty="0" err="1"/>
              <a:t>regidos</a:t>
            </a:r>
            <a:r>
              <a:rPr lang="en-US" sz="3600" dirty="0"/>
              <a:t> </a:t>
            </a:r>
            <a:r>
              <a:rPr lang="en-US" sz="3600" dirty="0" err="1"/>
              <a:t>por</a:t>
            </a:r>
            <a:r>
              <a:rPr lang="en-US" sz="3600" dirty="0"/>
              <a:t> </a:t>
            </a:r>
            <a:r>
              <a:rPr lang="en-US" sz="3600" dirty="0" err="1"/>
              <a:t>esta</a:t>
            </a:r>
            <a:r>
              <a:rPr lang="en-US" sz="3600" dirty="0"/>
              <a:t> Lei </a:t>
            </a:r>
            <a:r>
              <a:rPr lang="en-US" sz="3600" dirty="0" err="1"/>
              <a:t>poderão</a:t>
            </a:r>
            <a:r>
              <a:rPr lang="en-US" sz="3600" dirty="0"/>
              <a:t> ser </a:t>
            </a:r>
            <a:r>
              <a:rPr lang="en-US" sz="3600" dirty="0" err="1"/>
              <a:t>alterados</a:t>
            </a:r>
            <a:r>
              <a:rPr lang="en-US" sz="3600" dirty="0"/>
              <a:t>, com as </a:t>
            </a:r>
            <a:r>
              <a:rPr lang="en-US" sz="3600" dirty="0" err="1"/>
              <a:t>devidas</a:t>
            </a:r>
            <a:r>
              <a:rPr lang="en-US" sz="3600" dirty="0"/>
              <a:t> </a:t>
            </a:r>
            <a:r>
              <a:rPr lang="en-US" sz="3600" dirty="0" err="1"/>
              <a:t>justificativas</a:t>
            </a:r>
            <a:r>
              <a:rPr lang="en-US" sz="3600" dirty="0"/>
              <a:t>, </a:t>
            </a:r>
            <a:r>
              <a:rPr lang="en-US" sz="3600" dirty="0" err="1"/>
              <a:t>nos</a:t>
            </a:r>
            <a:r>
              <a:rPr lang="en-US" sz="3600" dirty="0"/>
              <a:t> </a:t>
            </a:r>
            <a:r>
              <a:rPr lang="en-US" sz="3600" dirty="0" err="1"/>
              <a:t>seguintes</a:t>
            </a:r>
            <a:r>
              <a:rPr lang="en-US" sz="3600" dirty="0"/>
              <a:t> </a:t>
            </a:r>
            <a:r>
              <a:rPr lang="en-US" sz="3600" dirty="0" err="1"/>
              <a:t>casos</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I - </a:t>
            </a:r>
            <a:r>
              <a:rPr lang="en-US" sz="3600" dirty="0" err="1"/>
              <a:t>unilateralmente</a:t>
            </a:r>
            <a:r>
              <a:rPr lang="en-US" sz="3600" dirty="0"/>
              <a:t> pela </a:t>
            </a:r>
            <a:r>
              <a:rPr lang="en-US" sz="3600" dirty="0" err="1"/>
              <a:t>Administração</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a) </a:t>
            </a:r>
            <a:r>
              <a:rPr lang="en-US" sz="3600" dirty="0" err="1"/>
              <a:t>quando</a:t>
            </a:r>
            <a:r>
              <a:rPr lang="en-US" sz="3600" dirty="0"/>
              <a:t> </a:t>
            </a:r>
            <a:r>
              <a:rPr lang="en-US" sz="3600" dirty="0" err="1"/>
              <a:t>houver</a:t>
            </a:r>
            <a:r>
              <a:rPr lang="en-US" sz="3600" dirty="0"/>
              <a:t> </a:t>
            </a:r>
            <a:r>
              <a:rPr lang="en-US" sz="3600" dirty="0" err="1"/>
              <a:t>modificação</a:t>
            </a:r>
            <a:r>
              <a:rPr lang="en-US" sz="3600" dirty="0"/>
              <a:t> do </a:t>
            </a:r>
            <a:r>
              <a:rPr lang="en-US" sz="3600" dirty="0" err="1"/>
              <a:t>projeto</a:t>
            </a:r>
            <a:r>
              <a:rPr lang="en-US" sz="3600" dirty="0"/>
              <a:t> </a:t>
            </a:r>
            <a:r>
              <a:rPr lang="en-US" sz="3600" dirty="0" err="1"/>
              <a:t>ou</a:t>
            </a:r>
            <a:r>
              <a:rPr lang="en-US" sz="3600" dirty="0"/>
              <a:t> das </a:t>
            </a:r>
            <a:r>
              <a:rPr lang="en-US" sz="3600" dirty="0" err="1"/>
              <a:t>especificações</a:t>
            </a:r>
            <a:r>
              <a:rPr lang="en-US" sz="3600" dirty="0"/>
              <a:t>, para </a:t>
            </a:r>
            <a:r>
              <a:rPr lang="en-US" sz="3600" dirty="0" err="1"/>
              <a:t>melhor</a:t>
            </a:r>
            <a:r>
              <a:rPr lang="en-US" sz="3600" dirty="0"/>
              <a:t> </a:t>
            </a:r>
            <a:r>
              <a:rPr lang="en-US" sz="3600" dirty="0" err="1"/>
              <a:t>adequação</a:t>
            </a:r>
            <a:r>
              <a:rPr lang="en-US" sz="3600" dirty="0"/>
              <a:t> </a:t>
            </a:r>
            <a:r>
              <a:rPr lang="en-US" sz="3600" dirty="0" err="1"/>
              <a:t>técnica</a:t>
            </a:r>
            <a:r>
              <a:rPr lang="en-US" sz="3600" dirty="0"/>
              <a:t> a </a:t>
            </a:r>
            <a:r>
              <a:rPr lang="en-US" sz="3600" dirty="0" err="1"/>
              <a:t>seus</a:t>
            </a:r>
            <a:r>
              <a:rPr lang="en-US" sz="3600" dirty="0"/>
              <a:t> </a:t>
            </a:r>
            <a:r>
              <a:rPr lang="en-US" sz="3600" dirty="0" err="1"/>
              <a:t>objetivos</a:t>
            </a:r>
            <a:r>
              <a:rPr lang="en-US" sz="3600" dirty="0"/>
              <a:t>;</a:t>
            </a:r>
          </a:p>
          <a:p>
            <a:pPr indent="-171450">
              <a:lnSpc>
                <a:spcPct val="90000"/>
              </a:lnSpc>
              <a:spcAft>
                <a:spcPts val="450"/>
              </a:spcAft>
              <a:buFont typeface="Arial" panose="020B0604020202020204" pitchFamily="34" charset="0"/>
              <a:buChar char="•"/>
            </a:pPr>
            <a:endParaRPr lang="en-US" sz="3600" dirty="0"/>
          </a:p>
          <a:p>
            <a:pPr indent="-171450">
              <a:lnSpc>
                <a:spcPct val="90000"/>
              </a:lnSpc>
              <a:spcAft>
                <a:spcPts val="450"/>
              </a:spcAft>
              <a:buFont typeface="Arial" panose="020B0604020202020204" pitchFamily="34" charset="0"/>
              <a:buChar char="•"/>
            </a:pPr>
            <a:r>
              <a:rPr lang="en-US" sz="3600" dirty="0"/>
              <a:t>b) </a:t>
            </a:r>
            <a:r>
              <a:rPr lang="en-US" sz="3600" dirty="0" err="1"/>
              <a:t>quando</a:t>
            </a:r>
            <a:r>
              <a:rPr lang="en-US" sz="3600" dirty="0"/>
              <a:t> for </a:t>
            </a:r>
            <a:r>
              <a:rPr lang="en-US" sz="3600" dirty="0" err="1"/>
              <a:t>necessária</a:t>
            </a:r>
            <a:r>
              <a:rPr lang="en-US" sz="3600" dirty="0"/>
              <a:t> a </a:t>
            </a:r>
            <a:r>
              <a:rPr lang="en-US" sz="3600" dirty="0" err="1"/>
              <a:t>modificação</a:t>
            </a:r>
            <a:r>
              <a:rPr lang="en-US" sz="3600" dirty="0"/>
              <a:t> do valor </a:t>
            </a:r>
            <a:r>
              <a:rPr lang="en-US" sz="3600" dirty="0" err="1"/>
              <a:t>contratual</a:t>
            </a:r>
            <a:r>
              <a:rPr lang="en-US" sz="3600" dirty="0"/>
              <a:t> </a:t>
            </a:r>
            <a:r>
              <a:rPr lang="en-US" sz="3600" dirty="0" err="1"/>
              <a:t>em</a:t>
            </a:r>
            <a:r>
              <a:rPr lang="en-US" sz="3600" dirty="0"/>
              <a:t> </a:t>
            </a:r>
            <a:r>
              <a:rPr lang="en-US" sz="3600" dirty="0" err="1"/>
              <a:t>decorrência</a:t>
            </a:r>
            <a:r>
              <a:rPr lang="en-US" sz="3600" dirty="0"/>
              <a:t> de </a:t>
            </a:r>
            <a:r>
              <a:rPr lang="en-US" sz="3600" dirty="0" err="1"/>
              <a:t>acréscimo</a:t>
            </a:r>
            <a:r>
              <a:rPr lang="en-US" sz="3600" dirty="0"/>
              <a:t> </a:t>
            </a:r>
            <a:r>
              <a:rPr lang="en-US" sz="3600" dirty="0" err="1"/>
              <a:t>ou</a:t>
            </a:r>
            <a:r>
              <a:rPr lang="en-US" sz="3600" dirty="0"/>
              <a:t> </a:t>
            </a:r>
            <a:r>
              <a:rPr lang="en-US" sz="3600" dirty="0" err="1"/>
              <a:t>diminuição</a:t>
            </a:r>
            <a:r>
              <a:rPr lang="en-US" sz="3600" dirty="0"/>
              <a:t> </a:t>
            </a:r>
            <a:r>
              <a:rPr lang="en-US" sz="3600" dirty="0" err="1"/>
              <a:t>quantitativa</a:t>
            </a:r>
            <a:r>
              <a:rPr lang="en-US" sz="3600" dirty="0"/>
              <a:t> de </a:t>
            </a:r>
            <a:r>
              <a:rPr lang="en-US" sz="3600" dirty="0" err="1"/>
              <a:t>seu</a:t>
            </a:r>
            <a:r>
              <a:rPr lang="en-US" sz="3600" dirty="0"/>
              <a:t> </a:t>
            </a:r>
            <a:r>
              <a:rPr lang="en-US" sz="3600" dirty="0" err="1"/>
              <a:t>objeto</a:t>
            </a:r>
            <a:r>
              <a:rPr lang="en-US" sz="3600" dirty="0"/>
              <a:t>, </a:t>
            </a:r>
            <a:r>
              <a:rPr lang="en-US" sz="3600" dirty="0" err="1"/>
              <a:t>nos</a:t>
            </a:r>
            <a:r>
              <a:rPr lang="en-US" sz="3600" dirty="0"/>
              <a:t> </a:t>
            </a:r>
            <a:r>
              <a:rPr lang="en-US" sz="3600" dirty="0" err="1"/>
              <a:t>limites</a:t>
            </a:r>
            <a:r>
              <a:rPr lang="en-US" sz="3600" dirty="0"/>
              <a:t> </a:t>
            </a:r>
            <a:r>
              <a:rPr lang="en-US" sz="3600" dirty="0" err="1"/>
              <a:t>permitidos</a:t>
            </a:r>
            <a:r>
              <a:rPr lang="en-US" sz="3600" dirty="0"/>
              <a:t> </a:t>
            </a:r>
            <a:r>
              <a:rPr lang="en-US" sz="3600" dirty="0" err="1"/>
              <a:t>por</a:t>
            </a:r>
            <a:r>
              <a:rPr lang="en-US" sz="3600" dirty="0"/>
              <a:t> </a:t>
            </a:r>
            <a:r>
              <a:rPr lang="en-US" sz="3600" dirty="0" err="1"/>
              <a:t>esta</a:t>
            </a:r>
            <a:r>
              <a:rPr lang="en-US" sz="3600" dirty="0"/>
              <a:t> Lei;</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4279032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2"/>
            <a:ext cx="10515600" cy="4584319"/>
          </a:xfrm>
        </p:spPr>
        <p:txBody>
          <a:bodyPr>
            <a:normAutofit/>
          </a:bodyPr>
          <a:lstStyle/>
          <a:p>
            <a:pPr indent="-171450">
              <a:lnSpc>
                <a:spcPct val="90000"/>
              </a:lnSpc>
              <a:spcAft>
                <a:spcPts val="450"/>
              </a:spcAft>
              <a:buFont typeface="Arial" panose="020B0604020202020204" pitchFamily="34" charset="0"/>
              <a:buChar char="•"/>
            </a:pPr>
            <a:r>
              <a:rPr lang="en-US" sz="1800" dirty="0"/>
              <a:t>Art. 124....</a:t>
            </a:r>
          </a:p>
          <a:p>
            <a:pPr indent="-171450">
              <a:lnSpc>
                <a:spcPct val="90000"/>
              </a:lnSpc>
              <a:spcAft>
                <a:spcPts val="450"/>
              </a:spcAft>
              <a:buFont typeface="Arial" panose="020B0604020202020204" pitchFamily="34" charset="0"/>
              <a:buChar char="•"/>
            </a:pPr>
            <a:r>
              <a:rPr lang="en-US" sz="1800" dirty="0"/>
              <a:t>II - </a:t>
            </a:r>
            <a:r>
              <a:rPr lang="en-US" sz="1800" dirty="0" err="1"/>
              <a:t>por</a:t>
            </a:r>
            <a:r>
              <a:rPr lang="en-US" sz="1800" dirty="0"/>
              <a:t> </a:t>
            </a:r>
            <a:r>
              <a:rPr lang="en-US" sz="1800" dirty="0" err="1"/>
              <a:t>acordo</a:t>
            </a:r>
            <a:r>
              <a:rPr lang="en-US" sz="1800" dirty="0"/>
              <a:t> entre as </a:t>
            </a:r>
            <a:r>
              <a:rPr lang="en-US" sz="1800" dirty="0" err="1"/>
              <a:t>partes</a:t>
            </a:r>
            <a:r>
              <a:rPr lang="en-US" sz="1800" dirty="0"/>
              <a:t>:</a:t>
            </a:r>
          </a:p>
          <a:p>
            <a:pPr indent="-171450">
              <a:lnSpc>
                <a:spcPct val="90000"/>
              </a:lnSpc>
              <a:spcAft>
                <a:spcPts val="450"/>
              </a:spcAft>
              <a:buFont typeface="Arial" panose="020B0604020202020204" pitchFamily="34" charset="0"/>
              <a:buChar char="•"/>
            </a:pPr>
            <a:r>
              <a:rPr lang="en-US" sz="1800" dirty="0"/>
              <a:t>a) </a:t>
            </a:r>
            <a:r>
              <a:rPr lang="en-US" sz="1800" dirty="0" err="1"/>
              <a:t>quando</a:t>
            </a:r>
            <a:r>
              <a:rPr lang="en-US" sz="1800" dirty="0"/>
              <a:t> </a:t>
            </a:r>
            <a:r>
              <a:rPr lang="en-US" sz="1800" dirty="0" err="1"/>
              <a:t>conveniente</a:t>
            </a:r>
            <a:r>
              <a:rPr lang="en-US" sz="1800" dirty="0"/>
              <a:t> a </a:t>
            </a:r>
            <a:r>
              <a:rPr lang="en-US" sz="1800" dirty="0" err="1"/>
              <a:t>substituição</a:t>
            </a:r>
            <a:r>
              <a:rPr lang="en-US" sz="1800" dirty="0"/>
              <a:t> da </a:t>
            </a:r>
            <a:r>
              <a:rPr lang="en-US" sz="1800" dirty="0" err="1"/>
              <a:t>garantia</a:t>
            </a:r>
            <a:r>
              <a:rPr lang="en-US" sz="1800" dirty="0"/>
              <a:t> de </a:t>
            </a:r>
            <a:r>
              <a:rPr lang="en-US" sz="1800" dirty="0" err="1"/>
              <a:t>execução</a:t>
            </a:r>
            <a:r>
              <a:rPr lang="en-US" sz="1800" dirty="0"/>
              <a:t>;</a:t>
            </a:r>
          </a:p>
          <a:p>
            <a:pPr indent="-171450">
              <a:lnSpc>
                <a:spcPct val="90000"/>
              </a:lnSpc>
              <a:spcAft>
                <a:spcPts val="450"/>
              </a:spcAft>
              <a:buFont typeface="Arial" panose="020B0604020202020204" pitchFamily="34" charset="0"/>
              <a:buChar char="•"/>
            </a:pPr>
            <a:r>
              <a:rPr lang="en-US" sz="1800" dirty="0"/>
              <a:t>b) </a:t>
            </a:r>
            <a:r>
              <a:rPr lang="en-US" sz="1800" dirty="0" err="1"/>
              <a:t>quando</a:t>
            </a:r>
            <a:r>
              <a:rPr lang="en-US" sz="1800" dirty="0"/>
              <a:t> </a:t>
            </a:r>
            <a:r>
              <a:rPr lang="en-US" sz="1800" dirty="0" err="1"/>
              <a:t>necessária</a:t>
            </a:r>
            <a:r>
              <a:rPr lang="en-US" sz="1800" dirty="0"/>
              <a:t> a </a:t>
            </a:r>
            <a:r>
              <a:rPr lang="en-US" sz="1800" dirty="0" err="1"/>
              <a:t>modificação</a:t>
            </a:r>
            <a:r>
              <a:rPr lang="en-US" sz="1800" dirty="0"/>
              <a:t> do regime de </a:t>
            </a:r>
            <a:r>
              <a:rPr lang="en-US" sz="1800" dirty="0" err="1"/>
              <a:t>execução</a:t>
            </a:r>
            <a:r>
              <a:rPr lang="en-US" sz="1800" dirty="0"/>
              <a:t> da </a:t>
            </a:r>
            <a:r>
              <a:rPr lang="en-US" sz="1800" dirty="0" err="1"/>
              <a:t>obra</a:t>
            </a:r>
            <a:r>
              <a:rPr lang="en-US" sz="1800" dirty="0"/>
              <a:t> </a:t>
            </a:r>
            <a:r>
              <a:rPr lang="en-US" sz="1800" dirty="0" err="1"/>
              <a:t>ou</a:t>
            </a:r>
            <a:r>
              <a:rPr lang="en-US" sz="1800" dirty="0"/>
              <a:t> do </a:t>
            </a:r>
            <a:r>
              <a:rPr lang="en-US" sz="1800" dirty="0" err="1"/>
              <a:t>serviço</a:t>
            </a:r>
            <a:r>
              <a:rPr lang="en-US" sz="1800" dirty="0"/>
              <a:t>, </a:t>
            </a:r>
            <a:r>
              <a:rPr lang="en-US" sz="1800" dirty="0" err="1"/>
              <a:t>bem</a:t>
            </a:r>
            <a:r>
              <a:rPr lang="en-US" sz="1800" dirty="0"/>
              <a:t> </a:t>
            </a:r>
            <a:r>
              <a:rPr lang="en-US" sz="1800" dirty="0" err="1"/>
              <a:t>como</a:t>
            </a:r>
            <a:r>
              <a:rPr lang="en-US" sz="1800" dirty="0"/>
              <a:t> do modo de </a:t>
            </a:r>
            <a:r>
              <a:rPr lang="en-US" sz="1800" dirty="0" err="1"/>
              <a:t>fornecimento</a:t>
            </a:r>
            <a:r>
              <a:rPr lang="en-US" sz="1800" dirty="0"/>
              <a:t>, </a:t>
            </a:r>
            <a:r>
              <a:rPr lang="en-US" sz="1800" dirty="0" err="1"/>
              <a:t>em</a:t>
            </a:r>
            <a:r>
              <a:rPr lang="en-US" sz="1800" dirty="0"/>
              <a:t> face de </a:t>
            </a:r>
            <a:r>
              <a:rPr lang="en-US" sz="1800" dirty="0" err="1"/>
              <a:t>verificação</a:t>
            </a:r>
            <a:r>
              <a:rPr lang="en-US" sz="1800" dirty="0"/>
              <a:t> </a:t>
            </a:r>
            <a:r>
              <a:rPr lang="en-US" sz="1800" dirty="0" err="1"/>
              <a:t>técnica</a:t>
            </a:r>
            <a:r>
              <a:rPr lang="en-US" sz="1800" dirty="0"/>
              <a:t> da </a:t>
            </a:r>
            <a:r>
              <a:rPr lang="en-US" sz="1800" dirty="0" err="1"/>
              <a:t>inaplicabilidade</a:t>
            </a:r>
            <a:r>
              <a:rPr lang="en-US" sz="1800" dirty="0"/>
              <a:t> dos </a:t>
            </a:r>
            <a:r>
              <a:rPr lang="en-US" sz="1800" dirty="0" err="1"/>
              <a:t>termos</a:t>
            </a:r>
            <a:r>
              <a:rPr lang="en-US" sz="1800" dirty="0"/>
              <a:t> </a:t>
            </a:r>
            <a:r>
              <a:rPr lang="en-US" sz="1800" dirty="0" err="1"/>
              <a:t>contratuais</a:t>
            </a:r>
            <a:r>
              <a:rPr lang="en-US" sz="1800" dirty="0"/>
              <a:t> </a:t>
            </a:r>
            <a:r>
              <a:rPr lang="en-US" sz="1800" dirty="0" err="1"/>
              <a:t>originários</a:t>
            </a:r>
            <a:r>
              <a:rPr lang="en-US" sz="1800" dirty="0"/>
              <a:t>;</a:t>
            </a:r>
          </a:p>
          <a:p>
            <a:pPr indent="-171450">
              <a:lnSpc>
                <a:spcPct val="90000"/>
              </a:lnSpc>
              <a:spcAft>
                <a:spcPts val="450"/>
              </a:spcAft>
              <a:buFont typeface="Arial" panose="020B0604020202020204" pitchFamily="34" charset="0"/>
              <a:buChar char="•"/>
            </a:pPr>
            <a:r>
              <a:rPr lang="en-US" sz="1800" dirty="0"/>
              <a:t>c) </a:t>
            </a:r>
            <a:r>
              <a:rPr lang="en-US" sz="1800" dirty="0" err="1"/>
              <a:t>quando</a:t>
            </a:r>
            <a:r>
              <a:rPr lang="en-US" sz="1800" dirty="0"/>
              <a:t> </a:t>
            </a:r>
            <a:r>
              <a:rPr lang="en-US" sz="1800" dirty="0" err="1"/>
              <a:t>necessária</a:t>
            </a:r>
            <a:r>
              <a:rPr lang="en-US" sz="1800" dirty="0"/>
              <a:t> a </a:t>
            </a:r>
            <a:r>
              <a:rPr lang="en-US" sz="1800" dirty="0" err="1"/>
              <a:t>modificação</a:t>
            </a:r>
            <a:r>
              <a:rPr lang="en-US" sz="1800" dirty="0"/>
              <a:t> da forma de </a:t>
            </a:r>
            <a:r>
              <a:rPr lang="en-US" sz="1800" dirty="0" err="1"/>
              <a:t>pagamento</a:t>
            </a:r>
            <a:r>
              <a:rPr lang="en-US" sz="1800" dirty="0"/>
              <a:t> </a:t>
            </a:r>
            <a:r>
              <a:rPr lang="en-US" sz="1800" dirty="0" err="1"/>
              <a:t>por</a:t>
            </a:r>
            <a:r>
              <a:rPr lang="en-US" sz="1800" dirty="0"/>
              <a:t> </a:t>
            </a:r>
            <a:r>
              <a:rPr lang="en-US" sz="1800" dirty="0" err="1"/>
              <a:t>imposição</a:t>
            </a:r>
            <a:r>
              <a:rPr lang="en-US" sz="1800" dirty="0"/>
              <a:t> de </a:t>
            </a:r>
            <a:r>
              <a:rPr lang="en-US" sz="1800" dirty="0" err="1"/>
              <a:t>circunstâncias</a:t>
            </a:r>
            <a:r>
              <a:rPr lang="en-US" sz="1800" dirty="0"/>
              <a:t> </a:t>
            </a:r>
            <a:r>
              <a:rPr lang="en-US" sz="1800" dirty="0" err="1"/>
              <a:t>supervenientes</a:t>
            </a:r>
            <a:r>
              <a:rPr lang="en-US" sz="1800" dirty="0"/>
              <a:t>, </a:t>
            </a:r>
            <a:r>
              <a:rPr lang="en-US" sz="1800" dirty="0" err="1"/>
              <a:t>mantido</a:t>
            </a:r>
            <a:r>
              <a:rPr lang="en-US" sz="1800" dirty="0"/>
              <a:t> o valor </a:t>
            </a:r>
            <a:r>
              <a:rPr lang="en-US" sz="1800" dirty="0" err="1"/>
              <a:t>inicial</a:t>
            </a:r>
            <a:r>
              <a:rPr lang="en-US" sz="1800" dirty="0"/>
              <a:t> </a:t>
            </a:r>
            <a:r>
              <a:rPr lang="en-US" sz="1800" dirty="0" err="1"/>
              <a:t>atualizado</a:t>
            </a:r>
            <a:r>
              <a:rPr lang="en-US" sz="1800" dirty="0"/>
              <a:t> e </a:t>
            </a:r>
            <a:r>
              <a:rPr lang="en-US" sz="1800" dirty="0" err="1"/>
              <a:t>vedada</a:t>
            </a:r>
            <a:r>
              <a:rPr lang="en-US" sz="1800" dirty="0"/>
              <a:t> a </a:t>
            </a:r>
            <a:r>
              <a:rPr lang="en-US" sz="1800" dirty="0" err="1"/>
              <a:t>antecipação</a:t>
            </a:r>
            <a:r>
              <a:rPr lang="en-US" sz="1800" dirty="0"/>
              <a:t> do </a:t>
            </a:r>
            <a:r>
              <a:rPr lang="en-US" sz="1800" dirty="0" err="1"/>
              <a:t>pagamento</a:t>
            </a:r>
            <a:r>
              <a:rPr lang="en-US" sz="1800" dirty="0"/>
              <a:t> </a:t>
            </a:r>
            <a:r>
              <a:rPr lang="en-US" sz="1800" dirty="0" err="1"/>
              <a:t>em</a:t>
            </a:r>
            <a:r>
              <a:rPr lang="en-US" sz="1800" dirty="0"/>
              <a:t> </a:t>
            </a:r>
            <a:r>
              <a:rPr lang="en-US" sz="1800" dirty="0" err="1"/>
              <a:t>relação</a:t>
            </a:r>
            <a:r>
              <a:rPr lang="en-US" sz="1800" dirty="0"/>
              <a:t> </a:t>
            </a:r>
            <a:r>
              <a:rPr lang="en-US" sz="1800" dirty="0" err="1"/>
              <a:t>ao</a:t>
            </a:r>
            <a:r>
              <a:rPr lang="en-US" sz="1800" dirty="0"/>
              <a:t> </a:t>
            </a:r>
            <a:r>
              <a:rPr lang="en-US" sz="1800" dirty="0" err="1"/>
              <a:t>cronograma</a:t>
            </a:r>
            <a:r>
              <a:rPr lang="en-US" sz="1800" dirty="0"/>
              <a:t> </a:t>
            </a:r>
            <a:r>
              <a:rPr lang="en-US" sz="1800" dirty="0" err="1"/>
              <a:t>financeiro</a:t>
            </a:r>
            <a:r>
              <a:rPr lang="en-US" sz="1800" dirty="0"/>
              <a:t> </a:t>
            </a:r>
            <a:r>
              <a:rPr lang="en-US" sz="1800" dirty="0" err="1"/>
              <a:t>fixado</a:t>
            </a:r>
            <a:r>
              <a:rPr lang="en-US" sz="1800" dirty="0"/>
              <a:t> </a:t>
            </a:r>
            <a:r>
              <a:rPr lang="en-US" sz="1800" dirty="0" err="1"/>
              <a:t>sem</a:t>
            </a:r>
            <a:r>
              <a:rPr lang="en-US" sz="1800" dirty="0"/>
              <a:t> a </a:t>
            </a:r>
            <a:r>
              <a:rPr lang="en-US" sz="1800" dirty="0" err="1"/>
              <a:t>correspondente</a:t>
            </a:r>
            <a:r>
              <a:rPr lang="en-US" sz="1800" dirty="0"/>
              <a:t> </a:t>
            </a:r>
            <a:r>
              <a:rPr lang="en-US" sz="1800" dirty="0" err="1"/>
              <a:t>contraprestação</a:t>
            </a:r>
            <a:r>
              <a:rPr lang="en-US" sz="1800" dirty="0"/>
              <a:t> de </a:t>
            </a:r>
            <a:r>
              <a:rPr lang="en-US" sz="1800" dirty="0" err="1"/>
              <a:t>fornecimento</a:t>
            </a:r>
            <a:r>
              <a:rPr lang="en-US" sz="1800" dirty="0"/>
              <a:t> de bens </a:t>
            </a:r>
            <a:r>
              <a:rPr lang="en-US" sz="1800" dirty="0" err="1"/>
              <a:t>ou</a:t>
            </a:r>
            <a:r>
              <a:rPr lang="en-US" sz="1800" dirty="0"/>
              <a:t> </a:t>
            </a:r>
            <a:r>
              <a:rPr lang="en-US" sz="1800" dirty="0" err="1"/>
              <a:t>execução</a:t>
            </a:r>
            <a:r>
              <a:rPr lang="en-US" sz="1800" dirty="0"/>
              <a:t> de </a:t>
            </a:r>
            <a:r>
              <a:rPr lang="en-US" sz="1800" dirty="0" err="1"/>
              <a:t>obra</a:t>
            </a:r>
            <a:r>
              <a:rPr lang="en-US" sz="1800" dirty="0"/>
              <a:t> </a:t>
            </a:r>
            <a:r>
              <a:rPr lang="en-US" sz="1800" dirty="0" err="1"/>
              <a:t>ou</a:t>
            </a:r>
            <a:r>
              <a:rPr lang="en-US" sz="1800" dirty="0"/>
              <a:t> </a:t>
            </a:r>
            <a:r>
              <a:rPr lang="en-US" sz="1800" dirty="0" err="1"/>
              <a:t>serviço</a:t>
            </a:r>
            <a:r>
              <a:rPr lang="en-US" sz="1800" dirty="0"/>
              <a:t>;</a:t>
            </a:r>
          </a:p>
          <a:p>
            <a:pPr indent="-171450">
              <a:lnSpc>
                <a:spcPct val="90000"/>
              </a:lnSpc>
              <a:spcAft>
                <a:spcPts val="450"/>
              </a:spcAft>
              <a:buFont typeface="Arial" panose="020B0604020202020204" pitchFamily="34" charset="0"/>
              <a:buChar char="•"/>
            </a:pPr>
            <a:r>
              <a:rPr lang="en-US" sz="1800" dirty="0"/>
              <a:t>d) para </a:t>
            </a:r>
            <a:r>
              <a:rPr lang="en-US" sz="1800" dirty="0" err="1"/>
              <a:t>restabelecer</a:t>
            </a:r>
            <a:r>
              <a:rPr lang="en-US" sz="1800" dirty="0"/>
              <a:t> o </a:t>
            </a:r>
            <a:r>
              <a:rPr lang="en-US" sz="1800" dirty="0" err="1"/>
              <a:t>equilíbrio</a:t>
            </a:r>
            <a:r>
              <a:rPr lang="en-US" sz="1800" dirty="0"/>
              <a:t> </a:t>
            </a:r>
            <a:r>
              <a:rPr lang="en-US" sz="1800" dirty="0" err="1"/>
              <a:t>econômico-financeiro</a:t>
            </a:r>
            <a:r>
              <a:rPr lang="en-US" sz="1800" dirty="0"/>
              <a:t> </a:t>
            </a:r>
            <a:r>
              <a:rPr lang="en-US" sz="1800" dirty="0" err="1"/>
              <a:t>inicial</a:t>
            </a:r>
            <a:r>
              <a:rPr lang="en-US" sz="1800" dirty="0"/>
              <a:t> do </a:t>
            </a:r>
            <a:r>
              <a:rPr lang="en-US" sz="1800" dirty="0" err="1"/>
              <a:t>contrato</a:t>
            </a:r>
            <a:r>
              <a:rPr lang="en-US" sz="1800" dirty="0"/>
              <a:t> </a:t>
            </a:r>
            <a:r>
              <a:rPr lang="en-US" sz="1800" dirty="0" err="1"/>
              <a:t>em</a:t>
            </a:r>
            <a:r>
              <a:rPr lang="en-US" sz="1800" dirty="0"/>
              <a:t> </a:t>
            </a:r>
            <a:r>
              <a:rPr lang="en-US" sz="1800" dirty="0" err="1"/>
              <a:t>caso</a:t>
            </a:r>
            <a:r>
              <a:rPr lang="en-US" sz="1800" dirty="0"/>
              <a:t> de </a:t>
            </a:r>
            <a:r>
              <a:rPr lang="en-US" sz="1800" dirty="0" err="1"/>
              <a:t>força</a:t>
            </a:r>
            <a:r>
              <a:rPr lang="en-US" sz="1800" dirty="0"/>
              <a:t> </a:t>
            </a:r>
            <a:r>
              <a:rPr lang="en-US" sz="1800" dirty="0" err="1"/>
              <a:t>maior</a:t>
            </a:r>
            <a:r>
              <a:rPr lang="en-US" sz="1800" dirty="0"/>
              <a:t>, </a:t>
            </a:r>
            <a:r>
              <a:rPr lang="en-US" sz="1800" dirty="0" err="1"/>
              <a:t>caso</a:t>
            </a:r>
            <a:r>
              <a:rPr lang="en-US" sz="1800" dirty="0"/>
              <a:t> </a:t>
            </a:r>
            <a:r>
              <a:rPr lang="en-US" sz="1800" dirty="0" err="1"/>
              <a:t>fortuito</a:t>
            </a:r>
            <a:r>
              <a:rPr lang="en-US" sz="1800" dirty="0"/>
              <a:t> </a:t>
            </a:r>
            <a:r>
              <a:rPr lang="en-US" sz="1800" dirty="0" err="1"/>
              <a:t>ou</a:t>
            </a:r>
            <a:r>
              <a:rPr lang="en-US" sz="1800" dirty="0"/>
              <a:t> </a:t>
            </a:r>
            <a:r>
              <a:rPr lang="en-US" sz="1800" dirty="0" err="1"/>
              <a:t>fato</a:t>
            </a:r>
            <a:r>
              <a:rPr lang="en-US" sz="1800" dirty="0"/>
              <a:t> do </a:t>
            </a:r>
            <a:r>
              <a:rPr lang="en-US" sz="1800" dirty="0" err="1"/>
              <a:t>príncipe</a:t>
            </a:r>
            <a:r>
              <a:rPr lang="en-US" sz="1800" dirty="0"/>
              <a:t> </a:t>
            </a:r>
            <a:r>
              <a:rPr lang="en-US" sz="1800" dirty="0" err="1"/>
              <a:t>ou</a:t>
            </a:r>
            <a:r>
              <a:rPr lang="en-US" sz="1800" dirty="0"/>
              <a:t> </a:t>
            </a:r>
            <a:r>
              <a:rPr lang="en-US" sz="1800" dirty="0" err="1"/>
              <a:t>em</a:t>
            </a:r>
            <a:r>
              <a:rPr lang="en-US" sz="1800" dirty="0"/>
              <a:t> </a:t>
            </a:r>
            <a:r>
              <a:rPr lang="en-US" sz="1800" dirty="0" err="1"/>
              <a:t>decorrência</a:t>
            </a:r>
            <a:r>
              <a:rPr lang="en-US" sz="1800" dirty="0"/>
              <a:t> de </a:t>
            </a:r>
            <a:r>
              <a:rPr lang="en-US" sz="1800" dirty="0" err="1"/>
              <a:t>fatos</a:t>
            </a:r>
            <a:r>
              <a:rPr lang="en-US" sz="1800" dirty="0"/>
              <a:t> </a:t>
            </a:r>
            <a:r>
              <a:rPr lang="en-US" sz="1800" dirty="0" err="1"/>
              <a:t>imprevisíveis</a:t>
            </a:r>
            <a:r>
              <a:rPr lang="en-US" sz="1800" dirty="0"/>
              <a:t> </a:t>
            </a:r>
            <a:r>
              <a:rPr lang="en-US" sz="1800" dirty="0" err="1"/>
              <a:t>ou</a:t>
            </a:r>
            <a:r>
              <a:rPr lang="en-US" sz="1800" dirty="0"/>
              <a:t> </a:t>
            </a:r>
            <a:r>
              <a:rPr lang="en-US" sz="1800" dirty="0" err="1"/>
              <a:t>previsíveis</a:t>
            </a:r>
            <a:r>
              <a:rPr lang="en-US" sz="1800" dirty="0"/>
              <a:t> de </a:t>
            </a:r>
            <a:r>
              <a:rPr lang="en-US" sz="1800" dirty="0" err="1"/>
              <a:t>consequências</a:t>
            </a:r>
            <a:r>
              <a:rPr lang="en-US" sz="1800" dirty="0"/>
              <a:t> </a:t>
            </a:r>
            <a:r>
              <a:rPr lang="en-US" sz="1800" dirty="0" err="1"/>
              <a:t>incalculáveis</a:t>
            </a:r>
            <a:r>
              <a:rPr lang="en-US" sz="1800" dirty="0"/>
              <a:t>, que </a:t>
            </a:r>
            <a:r>
              <a:rPr lang="en-US" sz="1800" dirty="0" err="1"/>
              <a:t>inviabilizem</a:t>
            </a:r>
            <a:r>
              <a:rPr lang="en-US" sz="1800" dirty="0"/>
              <a:t> a </a:t>
            </a:r>
            <a:r>
              <a:rPr lang="en-US" sz="1800" dirty="0" err="1"/>
              <a:t>execução</a:t>
            </a:r>
            <a:r>
              <a:rPr lang="en-US" sz="1800" dirty="0"/>
              <a:t> do </a:t>
            </a:r>
            <a:r>
              <a:rPr lang="en-US" sz="1800" dirty="0" err="1"/>
              <a:t>contrato</a:t>
            </a:r>
            <a:r>
              <a:rPr lang="en-US" sz="1800" dirty="0"/>
              <a:t> </a:t>
            </a:r>
            <a:r>
              <a:rPr lang="en-US" sz="1800" dirty="0" err="1"/>
              <a:t>tal</a:t>
            </a:r>
            <a:r>
              <a:rPr lang="en-US" sz="1800" dirty="0"/>
              <a:t> </a:t>
            </a:r>
            <a:r>
              <a:rPr lang="en-US" sz="1800" dirty="0" err="1"/>
              <a:t>como</a:t>
            </a:r>
            <a:r>
              <a:rPr lang="en-US" sz="1800" dirty="0"/>
              <a:t> </a:t>
            </a:r>
            <a:r>
              <a:rPr lang="en-US" sz="1800" dirty="0" err="1"/>
              <a:t>pactuado</a:t>
            </a:r>
            <a:r>
              <a:rPr lang="en-US" sz="1800" dirty="0"/>
              <a:t>, </a:t>
            </a:r>
            <a:r>
              <a:rPr lang="en-US" sz="1800" dirty="0" err="1"/>
              <a:t>respeitada</a:t>
            </a:r>
            <a:r>
              <a:rPr lang="en-US" sz="1800" dirty="0"/>
              <a:t>, </a:t>
            </a:r>
            <a:r>
              <a:rPr lang="en-US" sz="1800" dirty="0" err="1"/>
              <a:t>em</a:t>
            </a:r>
            <a:r>
              <a:rPr lang="en-US" sz="1800" dirty="0"/>
              <a:t> </a:t>
            </a:r>
            <a:r>
              <a:rPr lang="en-US" sz="1800" dirty="0" err="1"/>
              <a:t>qualquer</a:t>
            </a:r>
            <a:r>
              <a:rPr lang="en-US" sz="1800" dirty="0"/>
              <a:t> </a:t>
            </a:r>
            <a:r>
              <a:rPr lang="en-US" sz="1800" dirty="0" err="1"/>
              <a:t>caso</a:t>
            </a:r>
            <a:r>
              <a:rPr lang="en-US" sz="1800" dirty="0"/>
              <a:t>, a </a:t>
            </a:r>
            <a:r>
              <a:rPr lang="en-US" sz="1800" dirty="0" err="1"/>
              <a:t>repartição</a:t>
            </a:r>
            <a:r>
              <a:rPr lang="en-US" sz="1800" dirty="0"/>
              <a:t> </a:t>
            </a:r>
            <a:r>
              <a:rPr lang="en-US" sz="1800" dirty="0" err="1"/>
              <a:t>objetiva</a:t>
            </a:r>
            <a:r>
              <a:rPr lang="en-US" sz="1800" dirty="0"/>
              <a:t> de </a:t>
            </a:r>
            <a:r>
              <a:rPr lang="en-US" sz="1800" dirty="0" err="1"/>
              <a:t>risco</a:t>
            </a:r>
            <a:r>
              <a:rPr lang="en-US" sz="1800" dirty="0"/>
              <a:t> </a:t>
            </a:r>
            <a:r>
              <a:rPr lang="en-US" sz="1800" dirty="0" err="1"/>
              <a:t>estabelecida</a:t>
            </a:r>
            <a:r>
              <a:rPr lang="en-US" sz="1800" dirty="0"/>
              <a:t> no </a:t>
            </a:r>
            <a:r>
              <a:rPr lang="en-US" sz="1800" dirty="0" err="1"/>
              <a:t>contrato</a:t>
            </a:r>
            <a:r>
              <a:rPr lang="en-US" sz="1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6039772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algn="ctr">
              <a:buClr>
                <a:schemeClr val="dk1"/>
              </a:buClr>
              <a:buSzPts val="2500"/>
            </a:pPr>
            <a:r>
              <a:rPr lang="pt-BR" sz="4000" b="1" dirty="0"/>
              <a:t>Gestão e Fiscalização de Contratos </a:t>
            </a: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472440" y="1478152"/>
            <a:ext cx="10515600" cy="4584319"/>
          </a:xfrm>
        </p:spPr>
        <p:txBody>
          <a:bodyPr>
            <a:normAutofit/>
          </a:bodyPr>
          <a:lstStyle/>
          <a:p>
            <a:pPr indent="-171450">
              <a:lnSpc>
                <a:spcPct val="90000"/>
              </a:lnSpc>
              <a:spcAft>
                <a:spcPts val="450"/>
              </a:spcAft>
              <a:buFont typeface="Arial" panose="020B0604020202020204" pitchFamily="34" charset="0"/>
              <a:buChar char="•"/>
            </a:pPr>
            <a:endParaRPr lang="en-US" sz="1800" dirty="0"/>
          </a:p>
          <a:p>
            <a:pPr indent="-171450">
              <a:lnSpc>
                <a:spcPct val="90000"/>
              </a:lnSpc>
              <a:spcAft>
                <a:spcPts val="450"/>
              </a:spcAft>
              <a:buFont typeface="Arial" panose="020B0604020202020204" pitchFamily="34" charset="0"/>
              <a:buChar char="•"/>
            </a:pPr>
            <a:r>
              <a:rPr lang="en-US" sz="1800" dirty="0"/>
              <a:t>Art. 125. </a:t>
            </a:r>
            <a:r>
              <a:rPr lang="en-US" sz="1800" dirty="0" err="1"/>
              <a:t>Nas</a:t>
            </a:r>
            <a:r>
              <a:rPr lang="en-US" sz="1800" dirty="0"/>
              <a:t> </a:t>
            </a:r>
            <a:r>
              <a:rPr lang="en-US" sz="1800" dirty="0" err="1"/>
              <a:t>alterações</a:t>
            </a:r>
            <a:r>
              <a:rPr lang="en-US" sz="1800" dirty="0"/>
              <a:t> </a:t>
            </a:r>
            <a:r>
              <a:rPr lang="en-US" sz="1800" dirty="0" err="1"/>
              <a:t>unilaterais</a:t>
            </a:r>
            <a:r>
              <a:rPr lang="en-US" sz="1800" dirty="0"/>
              <a:t> a que se </a:t>
            </a:r>
            <a:r>
              <a:rPr lang="en-US" sz="1800" dirty="0" err="1"/>
              <a:t>refere</a:t>
            </a:r>
            <a:r>
              <a:rPr lang="en-US" sz="1800" dirty="0"/>
              <a:t> o </a:t>
            </a:r>
            <a:r>
              <a:rPr lang="en-US" sz="1800" dirty="0" err="1"/>
              <a:t>inciso</a:t>
            </a:r>
            <a:r>
              <a:rPr lang="en-US" sz="1800" dirty="0"/>
              <a:t> I do caput do art. 124 </a:t>
            </a:r>
            <a:r>
              <a:rPr lang="en-US" sz="1800" dirty="0" err="1"/>
              <a:t>desta</a:t>
            </a:r>
            <a:r>
              <a:rPr lang="en-US" sz="1800" dirty="0"/>
              <a:t> Lei, o </a:t>
            </a:r>
            <a:r>
              <a:rPr lang="en-US" sz="1800" dirty="0" err="1"/>
              <a:t>contratado</a:t>
            </a:r>
            <a:r>
              <a:rPr lang="en-US" sz="1800" dirty="0"/>
              <a:t> </a:t>
            </a:r>
            <a:r>
              <a:rPr lang="en-US" sz="1800" dirty="0" err="1"/>
              <a:t>será</a:t>
            </a:r>
            <a:r>
              <a:rPr lang="en-US" sz="1800" dirty="0"/>
              <a:t> </a:t>
            </a:r>
            <a:r>
              <a:rPr lang="en-US" sz="1800" dirty="0" err="1"/>
              <a:t>obrigado</a:t>
            </a:r>
            <a:r>
              <a:rPr lang="en-US" sz="1800" dirty="0"/>
              <a:t> a </a:t>
            </a:r>
            <a:r>
              <a:rPr lang="en-US" sz="1800" dirty="0" err="1"/>
              <a:t>aceitar</a:t>
            </a:r>
            <a:r>
              <a:rPr lang="en-US" sz="1800" dirty="0"/>
              <a:t>, </a:t>
            </a:r>
            <a:r>
              <a:rPr lang="en-US" sz="1800" dirty="0" err="1"/>
              <a:t>nas</a:t>
            </a:r>
            <a:r>
              <a:rPr lang="en-US" sz="1800" dirty="0"/>
              <a:t> </a:t>
            </a:r>
            <a:r>
              <a:rPr lang="en-US" sz="1800" dirty="0" err="1"/>
              <a:t>mesmas</a:t>
            </a:r>
            <a:r>
              <a:rPr lang="en-US" sz="1800" dirty="0"/>
              <a:t> </a:t>
            </a:r>
            <a:r>
              <a:rPr lang="en-US" sz="1800" dirty="0" err="1"/>
              <a:t>condições</a:t>
            </a:r>
            <a:r>
              <a:rPr lang="en-US" sz="1800" dirty="0"/>
              <a:t> </a:t>
            </a:r>
            <a:r>
              <a:rPr lang="en-US" sz="1800" dirty="0" err="1"/>
              <a:t>contratuais</a:t>
            </a:r>
            <a:r>
              <a:rPr lang="en-US" sz="1800" dirty="0"/>
              <a:t>, </a:t>
            </a:r>
            <a:r>
              <a:rPr lang="en-US" sz="1800" dirty="0" err="1"/>
              <a:t>acréscimos</a:t>
            </a:r>
            <a:r>
              <a:rPr lang="en-US" sz="1800" dirty="0"/>
              <a:t> </a:t>
            </a:r>
            <a:r>
              <a:rPr lang="en-US" sz="1800" dirty="0" err="1"/>
              <a:t>ou</a:t>
            </a:r>
            <a:r>
              <a:rPr lang="en-US" sz="1800" dirty="0"/>
              <a:t> </a:t>
            </a:r>
            <a:r>
              <a:rPr lang="en-US" sz="1800" dirty="0" err="1"/>
              <a:t>supressões</a:t>
            </a:r>
            <a:r>
              <a:rPr lang="en-US" sz="1800" dirty="0"/>
              <a:t> de </a:t>
            </a:r>
            <a:r>
              <a:rPr lang="en-US" sz="1800" dirty="0" err="1"/>
              <a:t>até</a:t>
            </a:r>
            <a:r>
              <a:rPr lang="en-US" sz="1800" dirty="0"/>
              <a:t> 25% (</a:t>
            </a:r>
            <a:r>
              <a:rPr lang="en-US" sz="1800" dirty="0" err="1"/>
              <a:t>vinte</a:t>
            </a:r>
            <a:r>
              <a:rPr lang="en-US" sz="1800" dirty="0"/>
              <a:t> e </a:t>
            </a:r>
            <a:r>
              <a:rPr lang="en-US" sz="1800" dirty="0" err="1"/>
              <a:t>cinco</a:t>
            </a:r>
            <a:r>
              <a:rPr lang="en-US" sz="1800" dirty="0"/>
              <a:t> </a:t>
            </a:r>
            <a:r>
              <a:rPr lang="en-US" sz="1800" dirty="0" err="1"/>
              <a:t>por</a:t>
            </a:r>
            <a:r>
              <a:rPr lang="en-US" sz="1800" dirty="0"/>
              <a:t> cento) do valor </a:t>
            </a:r>
            <a:r>
              <a:rPr lang="en-US" sz="1800" dirty="0" err="1"/>
              <a:t>inicial</a:t>
            </a:r>
            <a:r>
              <a:rPr lang="en-US" sz="1800" dirty="0"/>
              <a:t> </a:t>
            </a:r>
            <a:r>
              <a:rPr lang="en-US" sz="1800" dirty="0" err="1"/>
              <a:t>atualizado</a:t>
            </a:r>
            <a:r>
              <a:rPr lang="en-US" sz="1800" dirty="0"/>
              <a:t> do </a:t>
            </a:r>
            <a:r>
              <a:rPr lang="en-US" sz="1800" dirty="0" err="1"/>
              <a:t>contrato</a:t>
            </a:r>
            <a:r>
              <a:rPr lang="en-US" sz="1800" dirty="0"/>
              <a:t> que se </a:t>
            </a:r>
            <a:r>
              <a:rPr lang="en-US" sz="1800" dirty="0" err="1"/>
              <a:t>fizerem</a:t>
            </a:r>
            <a:r>
              <a:rPr lang="en-US" sz="1800" dirty="0"/>
              <a:t> </a:t>
            </a:r>
            <a:r>
              <a:rPr lang="en-US" sz="1800" dirty="0" err="1"/>
              <a:t>nas</a:t>
            </a:r>
            <a:r>
              <a:rPr lang="en-US" sz="1800" dirty="0"/>
              <a:t> </a:t>
            </a:r>
            <a:r>
              <a:rPr lang="en-US" sz="1800" dirty="0" err="1"/>
              <a:t>obras</a:t>
            </a:r>
            <a:r>
              <a:rPr lang="en-US" sz="1800" dirty="0"/>
              <a:t>, </a:t>
            </a:r>
            <a:r>
              <a:rPr lang="en-US" sz="1800" dirty="0" err="1"/>
              <a:t>nos</a:t>
            </a:r>
            <a:r>
              <a:rPr lang="en-US" sz="1800" dirty="0"/>
              <a:t> </a:t>
            </a:r>
            <a:r>
              <a:rPr lang="en-US" sz="1800" dirty="0" err="1"/>
              <a:t>serviços</a:t>
            </a:r>
            <a:r>
              <a:rPr lang="en-US" sz="1800" dirty="0"/>
              <a:t> </a:t>
            </a:r>
            <a:r>
              <a:rPr lang="en-US" sz="1800" dirty="0" err="1"/>
              <a:t>ou</a:t>
            </a:r>
            <a:r>
              <a:rPr lang="en-US" sz="1800" dirty="0"/>
              <a:t> </a:t>
            </a:r>
            <a:r>
              <a:rPr lang="en-US" sz="1800" dirty="0" err="1"/>
              <a:t>nas</a:t>
            </a:r>
            <a:r>
              <a:rPr lang="en-US" sz="1800" dirty="0"/>
              <a:t> </a:t>
            </a:r>
            <a:r>
              <a:rPr lang="en-US" sz="1800" dirty="0" err="1"/>
              <a:t>compras</a:t>
            </a:r>
            <a:r>
              <a:rPr lang="en-US" sz="1800" dirty="0"/>
              <a:t>, e, no </a:t>
            </a:r>
            <a:r>
              <a:rPr lang="en-US" sz="1800" dirty="0" err="1"/>
              <a:t>caso</a:t>
            </a:r>
            <a:r>
              <a:rPr lang="en-US" sz="1800" dirty="0"/>
              <a:t> de </a:t>
            </a:r>
            <a:r>
              <a:rPr lang="en-US" sz="1800" dirty="0" err="1"/>
              <a:t>reforma</a:t>
            </a:r>
            <a:r>
              <a:rPr lang="en-US" sz="1800" dirty="0"/>
              <a:t> de </a:t>
            </a:r>
            <a:r>
              <a:rPr lang="en-US" sz="1800" dirty="0" err="1"/>
              <a:t>edifício</a:t>
            </a:r>
            <a:r>
              <a:rPr lang="en-US" sz="1800" dirty="0"/>
              <a:t> </a:t>
            </a:r>
            <a:r>
              <a:rPr lang="en-US" sz="1800" dirty="0" err="1"/>
              <a:t>ou</a:t>
            </a:r>
            <a:r>
              <a:rPr lang="en-US" sz="1800" dirty="0"/>
              <a:t> de </a:t>
            </a:r>
            <a:r>
              <a:rPr lang="en-US" sz="1800" dirty="0" err="1"/>
              <a:t>equipamento</a:t>
            </a:r>
            <a:r>
              <a:rPr lang="en-US" sz="1800" dirty="0"/>
              <a:t>, o </a:t>
            </a:r>
            <a:r>
              <a:rPr lang="en-US" sz="1800" dirty="0" err="1"/>
              <a:t>limite</a:t>
            </a:r>
            <a:r>
              <a:rPr lang="en-US" sz="1800" dirty="0"/>
              <a:t> para </a:t>
            </a:r>
            <a:r>
              <a:rPr lang="en-US" sz="1800" dirty="0" err="1"/>
              <a:t>os</a:t>
            </a:r>
            <a:r>
              <a:rPr lang="en-US" sz="1800" dirty="0"/>
              <a:t> </a:t>
            </a:r>
            <a:r>
              <a:rPr lang="en-US" sz="1800" dirty="0" err="1"/>
              <a:t>acréscimos</a:t>
            </a:r>
            <a:r>
              <a:rPr lang="en-US" sz="1800" dirty="0"/>
              <a:t> </a:t>
            </a:r>
            <a:r>
              <a:rPr lang="en-US" sz="1800" dirty="0" err="1"/>
              <a:t>será</a:t>
            </a:r>
            <a:r>
              <a:rPr lang="en-US" sz="1800" dirty="0"/>
              <a:t> de 50% (</a:t>
            </a:r>
            <a:r>
              <a:rPr lang="en-US" sz="1800" dirty="0" err="1"/>
              <a:t>cinquenta</a:t>
            </a:r>
            <a:r>
              <a:rPr lang="en-US" sz="1800" dirty="0"/>
              <a:t> </a:t>
            </a:r>
            <a:r>
              <a:rPr lang="en-US" sz="1800" dirty="0" err="1"/>
              <a:t>por</a:t>
            </a:r>
            <a:r>
              <a:rPr lang="en-US" sz="1800" dirty="0"/>
              <a:t> cento).</a:t>
            </a:r>
          </a:p>
          <a:p>
            <a:pPr indent="-171450">
              <a:lnSpc>
                <a:spcPct val="90000"/>
              </a:lnSpc>
              <a:spcAft>
                <a:spcPts val="450"/>
              </a:spcAft>
              <a:buFont typeface="Arial" panose="020B0604020202020204" pitchFamily="34" charset="0"/>
              <a:buChar char="•"/>
            </a:pPr>
            <a:endParaRPr lang="en-US" sz="1800" dirty="0"/>
          </a:p>
          <a:p>
            <a:pPr indent="-171450">
              <a:lnSpc>
                <a:spcPct val="90000"/>
              </a:lnSpc>
              <a:spcAft>
                <a:spcPts val="450"/>
              </a:spcAft>
              <a:buFont typeface="Arial" panose="020B0604020202020204" pitchFamily="34" charset="0"/>
              <a:buChar char="•"/>
            </a:pPr>
            <a:r>
              <a:rPr lang="en-US" sz="1800" dirty="0"/>
              <a:t>Art. 126. As </a:t>
            </a:r>
            <a:r>
              <a:rPr lang="en-US" sz="1800" dirty="0" err="1"/>
              <a:t>alterações</a:t>
            </a:r>
            <a:r>
              <a:rPr lang="en-US" sz="1800" dirty="0"/>
              <a:t> </a:t>
            </a:r>
            <a:r>
              <a:rPr lang="en-US" sz="1800" dirty="0" err="1"/>
              <a:t>unilaterais</a:t>
            </a:r>
            <a:r>
              <a:rPr lang="en-US" sz="1800" dirty="0"/>
              <a:t> a que se </a:t>
            </a:r>
            <a:r>
              <a:rPr lang="en-US" sz="1800" dirty="0" err="1"/>
              <a:t>refere</a:t>
            </a:r>
            <a:r>
              <a:rPr lang="en-US" sz="1800" dirty="0"/>
              <a:t> o </a:t>
            </a:r>
            <a:r>
              <a:rPr lang="en-US" sz="1800" dirty="0" err="1"/>
              <a:t>inciso</a:t>
            </a:r>
            <a:r>
              <a:rPr lang="en-US" sz="1800" dirty="0"/>
              <a:t> I do caput do art. 124 </a:t>
            </a:r>
            <a:r>
              <a:rPr lang="en-US" sz="1800" dirty="0" err="1"/>
              <a:t>desta</a:t>
            </a:r>
            <a:r>
              <a:rPr lang="en-US" sz="1800" dirty="0"/>
              <a:t> Lei </a:t>
            </a:r>
            <a:r>
              <a:rPr lang="en-US" sz="1800" dirty="0" err="1"/>
              <a:t>não</a:t>
            </a:r>
            <a:r>
              <a:rPr lang="en-US" sz="1800" dirty="0"/>
              <a:t> </a:t>
            </a:r>
            <a:r>
              <a:rPr lang="en-US" sz="1800" dirty="0" err="1"/>
              <a:t>poderão</a:t>
            </a:r>
            <a:r>
              <a:rPr lang="en-US" sz="1800" dirty="0"/>
              <a:t> </a:t>
            </a:r>
            <a:r>
              <a:rPr lang="en-US" sz="1800" dirty="0" err="1"/>
              <a:t>transfigurar</a:t>
            </a:r>
            <a:r>
              <a:rPr lang="en-US" sz="1800" dirty="0"/>
              <a:t> o </a:t>
            </a:r>
            <a:r>
              <a:rPr lang="en-US" sz="1800" dirty="0" err="1"/>
              <a:t>objeto</a:t>
            </a:r>
            <a:r>
              <a:rPr lang="en-US" sz="1800" dirty="0"/>
              <a:t> da </a:t>
            </a:r>
            <a:r>
              <a:rPr lang="en-US" sz="1800" dirty="0" err="1"/>
              <a:t>contratação</a:t>
            </a:r>
            <a:r>
              <a:rPr lang="en-US" sz="1800" dirty="0"/>
              <a:t>.</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24731744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sp>
        <p:nvSpPr>
          <p:cNvPr id="348" name="Google Shape;348;g1e0c4485737_3_39"/>
          <p:cNvSpPr txBox="1">
            <a:spLocks noGrp="1"/>
          </p:cNvSpPr>
          <p:nvPr>
            <p:ph type="title"/>
          </p:nvPr>
        </p:nvSpPr>
        <p:spPr>
          <a:xfrm>
            <a:off x="829900" y="622275"/>
            <a:ext cx="9276000" cy="20871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br>
              <a:rPr lang="pt-BR" sz="2800" b="1"/>
            </a:br>
            <a:br>
              <a:rPr lang="pt-BR" sz="2400"/>
            </a:br>
            <a:endParaRPr sz="2400"/>
          </a:p>
        </p:txBody>
      </p:sp>
      <p:pic>
        <p:nvPicPr>
          <p:cNvPr id="350" name="Google Shape;350;g1e0c4485737_3_39"/>
          <p:cNvPicPr preferRelativeResize="0"/>
          <p:nvPr/>
        </p:nvPicPr>
        <p:blipFill>
          <a:blip r:embed="rId4">
            <a:alphaModFix/>
          </a:blip>
          <a:stretch>
            <a:fillRect/>
          </a:stretch>
        </p:blipFill>
        <p:spPr>
          <a:xfrm>
            <a:off x="2898075" y="1692406"/>
            <a:ext cx="5801701" cy="4349019"/>
          </a:xfrm>
          <a:prstGeom prst="rect">
            <a:avLst/>
          </a:prstGeom>
          <a:noFill/>
          <a:ln>
            <a:noFill/>
          </a:ln>
        </p:spPr>
      </p:pic>
      <p:sp>
        <p:nvSpPr>
          <p:cNvPr id="351" name="Google Shape;351;g1e0c4485737_3_39"/>
          <p:cNvSpPr txBox="1"/>
          <p:nvPr/>
        </p:nvSpPr>
        <p:spPr>
          <a:xfrm>
            <a:off x="2898063" y="796650"/>
            <a:ext cx="5801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3000" b="1">
                <a:latin typeface="Calibri"/>
                <a:ea typeface="Calibri"/>
                <a:cs typeface="Calibri"/>
                <a:sym typeface="Calibri"/>
              </a:rPr>
              <a:t>Muito obrigado!!!</a:t>
            </a:r>
            <a:endParaRPr sz="3000" b="1">
              <a:latin typeface="Calibri"/>
              <a:ea typeface="Calibri"/>
              <a:cs typeface="Calibri"/>
              <a:sym typeface="Calibri"/>
            </a:endParaRPr>
          </a:p>
        </p:txBody>
      </p:sp>
      <p:sp>
        <p:nvSpPr>
          <p:cNvPr id="3" name="Espaço Reservado para Texto 2">
            <a:extLst>
              <a:ext uri="{FF2B5EF4-FFF2-40B4-BE49-F238E27FC236}">
                <a16:creationId xmlns:a16="http://schemas.microsoft.com/office/drawing/2014/main" id="{40AEB4F5-17AC-C14E-3DCA-676426CE60B7}"/>
              </a:ext>
            </a:extLst>
          </p:cNvPr>
          <p:cNvSpPr>
            <a:spLocks noGrp="1"/>
          </p:cNvSpPr>
          <p:nvPr>
            <p:ph type="body" idx="1"/>
          </p:nvPr>
        </p:nvSpPr>
        <p:spPr/>
        <p:txBody>
          <a:bodyPr/>
          <a:lstStyle/>
          <a:p>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r>
              <a:rPr lang="pt-BR" sz="3200" b="1" dirty="0"/>
              <a:t>Por que falar de planejamento?</a:t>
            </a:r>
            <a:br>
              <a:rPr lang="pt-BR" sz="2400" b="1" dirty="0"/>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4" name="Picture 2" descr="Resultado de imagem para falta de planejamento">
            <a:extLst>
              <a:ext uri="{FF2B5EF4-FFF2-40B4-BE49-F238E27FC236}">
                <a16:creationId xmlns:a16="http://schemas.microsoft.com/office/drawing/2014/main" id="{85140FC8-C6E9-0C8F-C5DF-4F80EE2FF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899" y="1485591"/>
            <a:ext cx="7894040" cy="441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4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r>
              <a:rPr lang="pt-BR" sz="3200" b="1" dirty="0"/>
              <a:t>Por que falar de planejamento?</a:t>
            </a:r>
            <a:br>
              <a:rPr lang="pt-BR" sz="2400" b="1" dirty="0"/>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2" name="Picture 4" descr="Resultado de imagem para ursulÃ£o escada">
            <a:extLst>
              <a:ext uri="{FF2B5EF4-FFF2-40B4-BE49-F238E27FC236}">
                <a16:creationId xmlns:a16="http://schemas.microsoft.com/office/drawing/2014/main" id="{886960B8-9106-AB50-EC60-30FACA688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419" y="1315787"/>
            <a:ext cx="7088801" cy="443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1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r>
              <a:rPr lang="pt-BR" sz="2400" b="1" dirty="0"/>
              <a:t>Planejamento </a:t>
            </a:r>
            <a:r>
              <a:rPr lang="pt-BR" sz="2400" dirty="0"/>
              <a:t>agora é </a:t>
            </a:r>
            <a:r>
              <a:rPr lang="pt-BR" sz="2400" u="sng" dirty="0"/>
              <a:t>Princípio</a:t>
            </a:r>
          </a:p>
          <a:p>
            <a:pPr marL="342900" indent="-247650">
              <a:buSzPts val="1600"/>
              <a:buChar char="-"/>
            </a:pPr>
            <a:r>
              <a:rPr lang="pt-BR" sz="2400" dirty="0"/>
              <a:t>plano de contratações anual (inciso VII do artigo 12), </a:t>
            </a:r>
          </a:p>
          <a:p>
            <a:pPr marL="342900" indent="-247650">
              <a:buSzPts val="1600"/>
              <a:buChar char="-"/>
            </a:pPr>
            <a:r>
              <a:rPr lang="pt-BR" sz="2400" dirty="0"/>
              <a:t>estudo técnico preliminar (inciso I do artigo 18), </a:t>
            </a:r>
          </a:p>
          <a:p>
            <a:pPr marL="342900" indent="-247650">
              <a:buSzPts val="1600"/>
              <a:buChar char="-"/>
            </a:pPr>
            <a:r>
              <a:rPr lang="pt-BR" sz="2400" dirty="0"/>
              <a:t>termo de referência ou projetos (inciso II do artigo 18), </a:t>
            </a:r>
          </a:p>
          <a:p>
            <a:pPr marL="342900" indent="-247650">
              <a:buSzPts val="1600"/>
              <a:buChar char="-"/>
            </a:pPr>
            <a:r>
              <a:rPr lang="pt-BR" sz="2400" dirty="0"/>
              <a:t>orçamento (23), </a:t>
            </a:r>
          </a:p>
          <a:p>
            <a:pPr marL="342900" indent="-247650">
              <a:buSzPts val="1600"/>
              <a:buChar char="-"/>
            </a:pPr>
            <a:r>
              <a:rPr lang="pt-BR" sz="2400" dirty="0"/>
              <a:t>análise de riscos (inciso X do artigo 18) e </a:t>
            </a:r>
          </a:p>
          <a:p>
            <a:pPr marL="0" lvl="0" indent="0" algn="l" rtl="0">
              <a:spcBef>
                <a:spcPts val="1000"/>
              </a:spcBef>
              <a:spcAft>
                <a:spcPts val="0"/>
              </a:spcAft>
              <a:buNone/>
            </a:pPr>
            <a:endParaRPr dirty="0"/>
          </a:p>
        </p:txBody>
      </p:sp>
      <p:pic>
        <p:nvPicPr>
          <p:cNvPr id="2" name="Google Shape;254;g13f614dc04b_0_11">
            <a:extLst>
              <a:ext uri="{FF2B5EF4-FFF2-40B4-BE49-F238E27FC236}">
                <a16:creationId xmlns:a16="http://schemas.microsoft.com/office/drawing/2014/main" id="{8CFF6525-D705-B286-52FE-075BFE525684}"/>
              </a:ext>
            </a:extLst>
          </p:cNvPr>
          <p:cNvPicPr preferRelativeResize="0"/>
          <p:nvPr/>
        </p:nvPicPr>
        <p:blipFill>
          <a:blip r:embed="rId4">
            <a:alphaModFix/>
          </a:blip>
          <a:stretch>
            <a:fillRect/>
          </a:stretch>
        </p:blipFill>
        <p:spPr>
          <a:xfrm>
            <a:off x="7265446" y="3301072"/>
            <a:ext cx="1951706" cy="2214542"/>
          </a:xfrm>
          <a:prstGeom prst="rect">
            <a:avLst/>
          </a:prstGeom>
          <a:noFill/>
          <a:ln>
            <a:noFill/>
          </a:ln>
        </p:spPr>
      </p:pic>
    </p:spTree>
    <p:extLst>
      <p:ext uri="{BB962C8B-B14F-4D97-AF65-F5344CB8AC3E}">
        <p14:creationId xmlns:p14="http://schemas.microsoft.com/office/powerpoint/2010/main" val="285759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gn="ctr">
              <a:lnSpc>
                <a:spcPct val="100000"/>
              </a:lnSpc>
            </a:pPr>
            <a:r>
              <a:rPr lang="pt-BR" sz="3200" b="1" dirty="0"/>
              <a:t>Planejamento </a:t>
            </a:r>
            <a:br>
              <a:rPr lang="pt-BR" sz="3200" b="1" dirty="0"/>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fontScale="92500" lnSpcReduction="20000"/>
          </a:bodyPr>
          <a:lstStyle/>
          <a:p>
            <a:pPr algn="just">
              <a:buClr>
                <a:schemeClr val="dk1"/>
              </a:buClr>
              <a:buSzPts val="2500"/>
            </a:pPr>
            <a:r>
              <a:rPr lang="pt-BR" sz="3600" i="1" dirty="0">
                <a:solidFill>
                  <a:schemeClr val="dk1"/>
                </a:solidFill>
              </a:rPr>
              <a:t>Art. 12.</a:t>
            </a:r>
          </a:p>
          <a:p>
            <a:pPr algn="just">
              <a:buClr>
                <a:schemeClr val="dk1"/>
              </a:buClr>
              <a:buSzPts val="2500"/>
            </a:pPr>
            <a:endParaRPr lang="pt-BR" sz="3600" i="1" dirty="0">
              <a:solidFill>
                <a:schemeClr val="dk1"/>
              </a:solidFill>
            </a:endParaRPr>
          </a:p>
          <a:p>
            <a:pPr algn="just">
              <a:buClr>
                <a:schemeClr val="dk1"/>
              </a:buClr>
              <a:buSzPts val="2500"/>
            </a:pPr>
            <a:r>
              <a:rPr lang="pt-BR" sz="3600" i="1" dirty="0">
                <a:solidFill>
                  <a:schemeClr val="dk1"/>
                </a:solidFill>
              </a:rPr>
              <a:t>VII - a partir de </a:t>
            </a:r>
            <a:r>
              <a:rPr lang="pt-BR" sz="3600" b="1" i="1" dirty="0">
                <a:solidFill>
                  <a:schemeClr val="dk1"/>
                </a:solidFill>
              </a:rPr>
              <a:t>documentos de formalização de demandas</a:t>
            </a:r>
            <a:r>
              <a:rPr lang="pt-BR" sz="3600" i="1" dirty="0">
                <a:solidFill>
                  <a:schemeClr val="dk1"/>
                </a:solidFill>
              </a:rPr>
              <a:t>,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28694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indent="-171450">
              <a:lnSpc>
                <a:spcPct val="90000"/>
              </a:lnSpc>
              <a:spcBef>
                <a:spcPts val="560"/>
              </a:spcBef>
              <a:buFont typeface="Arial" panose="020B0604020202020204" pitchFamily="34" charset="0"/>
              <a:buChar char="•"/>
            </a:pPr>
            <a:r>
              <a:rPr lang="en-US" sz="3600" spc="-1" dirty="0"/>
              <a:t>Art. 12. [...]</a:t>
            </a:r>
          </a:p>
          <a:p>
            <a:pPr indent="-171450">
              <a:lnSpc>
                <a:spcPct val="90000"/>
              </a:lnSpc>
              <a:spcBef>
                <a:spcPts val="560"/>
              </a:spcBef>
              <a:buFont typeface="Arial" panose="020B0604020202020204" pitchFamily="34" charset="0"/>
              <a:buChar char="•"/>
            </a:pPr>
            <a:r>
              <a:rPr lang="pt-BR" sz="3600" dirty="0">
                <a:latin typeface="Arial" panose="020B0604020202020204" pitchFamily="34" charset="0"/>
              </a:rPr>
              <a:t>§ 1º O plano de contratações anual de que trata o inciso VII do </a:t>
            </a:r>
            <a:r>
              <a:rPr lang="pt-BR" sz="3600" b="1" dirty="0">
                <a:latin typeface="Arial" panose="020B0604020202020204" pitchFamily="34" charset="0"/>
              </a:rPr>
              <a:t>caput</a:t>
            </a:r>
            <a:r>
              <a:rPr lang="pt-BR" sz="3600" dirty="0">
                <a:latin typeface="Arial" panose="020B0604020202020204" pitchFamily="34" charset="0"/>
              </a:rPr>
              <a:t> deste artigo deverá ser divulgado e mantido à disposição do público em sítio eletrônico oficial e será observado pelo ente federativo na realização de licitações e na execução dos contratos.</a:t>
            </a:r>
            <a:endParaRPr lang="en-US" sz="3600" spc="-1" dirty="0"/>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74721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5" name="Imagem 4">
            <a:extLst>
              <a:ext uri="{FF2B5EF4-FFF2-40B4-BE49-F238E27FC236}">
                <a16:creationId xmlns:a16="http://schemas.microsoft.com/office/drawing/2014/main" id="{709C32FF-5514-0C19-2729-4121E33F442F}"/>
              </a:ext>
            </a:extLst>
          </p:cNvPr>
          <p:cNvPicPr>
            <a:picLocks noChangeAspect="1"/>
          </p:cNvPicPr>
          <p:nvPr/>
        </p:nvPicPr>
        <p:blipFill>
          <a:blip r:embed="rId4"/>
          <a:stretch>
            <a:fillRect/>
          </a:stretch>
        </p:blipFill>
        <p:spPr>
          <a:xfrm>
            <a:off x="2356915" y="783482"/>
            <a:ext cx="7344869" cy="5361286"/>
          </a:xfrm>
          <a:prstGeom prst="rect">
            <a:avLst/>
          </a:prstGeom>
        </p:spPr>
      </p:pic>
    </p:spTree>
    <p:extLst>
      <p:ext uri="{BB962C8B-B14F-4D97-AF65-F5344CB8AC3E}">
        <p14:creationId xmlns:p14="http://schemas.microsoft.com/office/powerpoint/2010/main" val="284894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r>
              <a:rPr lang="en-US" sz="3200" b="1" dirty="0">
                <a:solidFill>
                  <a:schemeClr val="tx1"/>
                </a:solidFill>
              </a:rPr>
              <a:t>PROBLEMAS QUE OCORREM SEM PLANEJAMENTO</a:t>
            </a: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fontScale="92500" lnSpcReduction="10000"/>
          </a:bodyPr>
          <a:lstStyle/>
          <a:p>
            <a:pPr marL="342900" indent="-280988">
              <a:lnSpc>
                <a:spcPct val="150000"/>
              </a:lnSpc>
              <a:buClr>
                <a:schemeClr val="dk1"/>
              </a:buClr>
              <a:buSzPts val="2300"/>
              <a:buAutoNum type="arabicPeriod"/>
            </a:pPr>
            <a:r>
              <a:rPr lang="pt-BR" sz="2800" b="1" dirty="0">
                <a:solidFill>
                  <a:schemeClr val="dk1"/>
                </a:solidFill>
              </a:rPr>
              <a:t>Contratação sem vínculo ao planejamento estratégico</a:t>
            </a:r>
          </a:p>
          <a:p>
            <a:pPr marL="342900" indent="-280988">
              <a:lnSpc>
                <a:spcPct val="150000"/>
              </a:lnSpc>
              <a:buClr>
                <a:schemeClr val="dk1"/>
              </a:buClr>
              <a:buSzPts val="2300"/>
              <a:buAutoNum type="arabicPeriod"/>
            </a:pPr>
            <a:r>
              <a:rPr lang="pt-BR" sz="2800" b="1" dirty="0">
                <a:solidFill>
                  <a:schemeClr val="dk1"/>
                </a:solidFill>
              </a:rPr>
              <a:t>Fracionamento indevido da despesa</a:t>
            </a:r>
          </a:p>
          <a:p>
            <a:pPr marL="342900" indent="-280988">
              <a:lnSpc>
                <a:spcPct val="150000"/>
              </a:lnSpc>
              <a:buClr>
                <a:schemeClr val="dk1"/>
              </a:buClr>
              <a:buSzPts val="2300"/>
              <a:buAutoNum type="arabicPeriod"/>
            </a:pPr>
            <a:r>
              <a:rPr lang="pt-BR" sz="2800" b="1" dirty="0">
                <a:solidFill>
                  <a:schemeClr val="dk1"/>
                </a:solidFill>
              </a:rPr>
              <a:t>Compras repetidas no mesmo objeto</a:t>
            </a:r>
          </a:p>
          <a:p>
            <a:pPr marL="342900" indent="-280988">
              <a:lnSpc>
                <a:spcPct val="150000"/>
              </a:lnSpc>
              <a:buClr>
                <a:schemeClr val="dk1"/>
              </a:buClr>
              <a:buSzPts val="2300"/>
              <a:buAutoNum type="arabicPeriod"/>
            </a:pPr>
            <a:r>
              <a:rPr lang="pt-BR" sz="2800" b="1" dirty="0">
                <a:solidFill>
                  <a:schemeClr val="dk1"/>
                </a:solidFill>
              </a:rPr>
              <a:t>Compras emergenciais</a:t>
            </a:r>
          </a:p>
          <a:p>
            <a:pPr marL="342900" indent="-280988">
              <a:lnSpc>
                <a:spcPct val="150000"/>
              </a:lnSpc>
              <a:buClr>
                <a:schemeClr val="dk1"/>
              </a:buClr>
              <a:buSzPts val="2300"/>
              <a:buAutoNum type="arabicPeriod"/>
            </a:pPr>
            <a:r>
              <a:rPr lang="pt-BR" sz="2800" b="1" dirty="0">
                <a:solidFill>
                  <a:schemeClr val="dk1"/>
                </a:solidFill>
              </a:rPr>
              <a:t>Utilização frequente de adesão à </a:t>
            </a:r>
            <a:r>
              <a:rPr lang="pt-BR" sz="2800" b="1" dirty="0" err="1">
                <a:solidFill>
                  <a:schemeClr val="dk1"/>
                </a:solidFill>
              </a:rPr>
              <a:t>ARPs</a:t>
            </a:r>
            <a:endParaRPr lang="pt-BR" sz="2800" b="1" dirty="0">
              <a:solidFill>
                <a:schemeClr val="dk1"/>
              </a:solidFill>
            </a:endParaRPr>
          </a:p>
          <a:p>
            <a:pPr marL="342900" indent="-280988">
              <a:lnSpc>
                <a:spcPct val="150000"/>
              </a:lnSpc>
              <a:buClr>
                <a:schemeClr val="dk1"/>
              </a:buClr>
              <a:buSzPts val="2300"/>
              <a:buAutoNum type="arabicPeriod"/>
            </a:pPr>
            <a:r>
              <a:rPr lang="pt-BR" sz="2800" b="1" dirty="0">
                <a:solidFill>
                  <a:schemeClr val="dk1"/>
                </a:solidFill>
              </a:rPr>
              <a:t>Compra de materiais já existentes no almoxarifado</a:t>
            </a:r>
          </a:p>
          <a:p>
            <a:pPr marL="342900" indent="-280988">
              <a:lnSpc>
                <a:spcPct val="150000"/>
              </a:lnSpc>
              <a:buClr>
                <a:schemeClr val="dk1"/>
              </a:buClr>
              <a:buSzPts val="2300"/>
              <a:buAutoNum type="arabicPeriod"/>
            </a:pPr>
            <a:r>
              <a:rPr lang="pt-BR" sz="2800" b="1" dirty="0">
                <a:solidFill>
                  <a:schemeClr val="dk1"/>
                </a:solidFill>
              </a:rPr>
              <a:t>Comunicado tardio de vencimento de contrato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17864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r>
              <a:rPr lang="pt-BR" sz="3200" b="1" strike="noStrike" spc="-1" dirty="0">
                <a:solidFill>
                  <a:srgbClr val="000000"/>
                </a:solidFill>
                <a:latin typeface="Calibri" panose="020F0502020204030204"/>
                <a:ea typeface="Verdana" panose="020B0604030504040204"/>
              </a:rPr>
              <a:t>Prof. </a:t>
            </a:r>
            <a:r>
              <a:rPr lang="pt-BR" sz="3200" b="1" strike="noStrike" spc="-1" dirty="0">
                <a:solidFill>
                  <a:srgbClr val="000000"/>
                </a:solidFill>
                <a:latin typeface="Verdana" panose="020B0604030504040204"/>
                <a:ea typeface="Arial" panose="020B0604020202020204"/>
              </a:rPr>
              <a:t>Vinicius Geronasso</a:t>
            </a: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690700"/>
            <a:ext cx="9073896" cy="3557956"/>
          </a:xfrm>
          <a:prstGeom prst="rect">
            <a:avLst/>
          </a:prstGeom>
        </p:spPr>
        <p:txBody>
          <a:bodyPr spcFirstLastPara="1" wrap="square" lIns="91425" tIns="45700" rIns="91425" bIns="45700" anchor="t" anchorCtr="0">
            <a:normAutofit fontScale="85000" lnSpcReduction="10000"/>
          </a:bodyPr>
          <a:lstStyle/>
          <a:p>
            <a:pPr algn="just">
              <a:lnSpc>
                <a:spcPct val="100000"/>
              </a:lnSpc>
            </a:pPr>
            <a:r>
              <a:rPr lang="pt-BR" sz="2800" b="0" strike="noStrike" spc="-1" dirty="0">
                <a:solidFill>
                  <a:srgbClr val="000000"/>
                </a:solidFill>
                <a:latin typeface="Arial" panose="020B0604020202020204"/>
                <a:ea typeface="Arial" panose="020B0604020202020204"/>
              </a:rPr>
              <a:t>Administrador. Especializado em licitações e contratos administrativos. Servidor público há 11 anos na esfera Federal, atualmente, como Diretor da Diretoria de Materiais e Patrimônio da Universidade Tecnológica Federal do Paraná. Atua na área de contratações públicas, em funções de planejamento, gestão, contratos, pregoeiro, presidente de comissão de licitação, atualmente também responsável por Patrimônio e Almoxarifado da Universidade. Especialização em Docência do Ensino Superior. Mestrando em Administração Pública pela UTFPR.</a:t>
            </a:r>
            <a:endParaRPr lang="pt-BR" sz="2800" b="0" strike="noStrike" spc="-1" dirty="0">
              <a:latin typeface="Arial" panose="020B0604020202020204"/>
            </a:endParaRPr>
          </a:p>
          <a:p>
            <a:pPr marL="0" lvl="0" indent="0" algn="l"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2" name="Google Shape;324;g15e9b5210ff_0_122">
            <a:extLst>
              <a:ext uri="{FF2B5EF4-FFF2-40B4-BE49-F238E27FC236}">
                <a16:creationId xmlns:a16="http://schemas.microsoft.com/office/drawing/2014/main" id="{61BC8B44-95E1-62C9-7551-05ACBE62799A}"/>
              </a:ext>
            </a:extLst>
          </p:cNvPr>
          <p:cNvPicPr preferRelativeResize="0"/>
          <p:nvPr/>
        </p:nvPicPr>
        <p:blipFill>
          <a:blip r:embed="rId4">
            <a:alphaModFix/>
          </a:blip>
          <a:stretch>
            <a:fillRect/>
          </a:stretch>
        </p:blipFill>
        <p:spPr>
          <a:xfrm>
            <a:off x="2344658" y="1690688"/>
            <a:ext cx="5752205" cy="3895249"/>
          </a:xfrm>
          <a:prstGeom prst="rect">
            <a:avLst/>
          </a:prstGeom>
          <a:noFill/>
          <a:ln>
            <a:noFill/>
          </a:ln>
        </p:spPr>
      </p:pic>
    </p:spTree>
    <p:extLst>
      <p:ext uri="{BB962C8B-B14F-4D97-AF65-F5344CB8AC3E}">
        <p14:creationId xmlns:p14="http://schemas.microsoft.com/office/powerpoint/2010/main" val="114426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0" indent="0">
              <a:buNone/>
            </a:pPr>
            <a:r>
              <a:rPr lang="pt-BR" sz="2800" i="1" dirty="0">
                <a:solidFill>
                  <a:schemeClr val="dk1"/>
                </a:solidFill>
              </a:rPr>
              <a:t>Art. 6º [...]</a:t>
            </a:r>
          </a:p>
          <a:p>
            <a:pPr marL="0" indent="0">
              <a:buNone/>
            </a:pPr>
            <a:endParaRPr lang="pt-BR" sz="2800" i="1" dirty="0">
              <a:solidFill>
                <a:schemeClr val="dk1"/>
              </a:solidFill>
            </a:endParaRPr>
          </a:p>
          <a:p>
            <a:pPr marL="0" indent="0">
              <a:buNone/>
            </a:pPr>
            <a:endParaRPr lang="pt-BR" i="1" dirty="0"/>
          </a:p>
          <a:p>
            <a:pPr marL="0" indent="0">
              <a:buNone/>
            </a:pPr>
            <a:r>
              <a:rPr lang="pt-BR" sz="2800" i="1" dirty="0">
                <a:solidFill>
                  <a:schemeClr val="dk1"/>
                </a:solidFill>
              </a:rPr>
              <a:t>XX - </a:t>
            </a:r>
            <a:r>
              <a:rPr lang="pt-BR" sz="2800" b="1" i="1" u="sng" dirty="0">
                <a:solidFill>
                  <a:schemeClr val="dk1"/>
                </a:solidFill>
              </a:rPr>
              <a:t>estudo técnico preliminar:</a:t>
            </a:r>
            <a:r>
              <a:rPr lang="pt-BR" sz="2800" b="1" i="1" dirty="0">
                <a:solidFill>
                  <a:schemeClr val="dk1"/>
                </a:solidFill>
              </a:rPr>
              <a:t> </a:t>
            </a:r>
            <a:r>
              <a:rPr lang="pt-BR" sz="2800" i="1" dirty="0">
                <a:solidFill>
                  <a:schemeClr val="dk1"/>
                </a:solidFill>
              </a:rPr>
              <a:t>documento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74397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285750" indent="0">
              <a:lnSpc>
                <a:spcPct val="90000"/>
              </a:lnSpc>
              <a:spcBef>
                <a:spcPts val="430"/>
              </a:spcBef>
              <a:buNone/>
            </a:pPr>
            <a:endParaRPr lang="en-US" sz="2800" spc="-1" dirty="0"/>
          </a:p>
          <a:p>
            <a:pPr indent="-171450">
              <a:lnSpc>
                <a:spcPct val="90000"/>
              </a:lnSpc>
              <a:spcBef>
                <a:spcPts val="430"/>
              </a:spcBef>
              <a:buFont typeface="Arial" panose="020B0604020202020204" pitchFamily="34" charset="0"/>
              <a:buChar char="•"/>
            </a:pPr>
            <a:r>
              <a:rPr lang="en-US" sz="3200" spc="-1" dirty="0"/>
              <a:t>Art. 18. A </a:t>
            </a:r>
            <a:r>
              <a:rPr lang="en-US" sz="3200" spc="-1" dirty="0" err="1"/>
              <a:t>fase</a:t>
            </a:r>
            <a:r>
              <a:rPr lang="en-US" sz="3200" spc="-1" dirty="0"/>
              <a:t> </a:t>
            </a:r>
            <a:r>
              <a:rPr lang="en-US" sz="3200" spc="-1" dirty="0" err="1"/>
              <a:t>preparatória</a:t>
            </a:r>
            <a:r>
              <a:rPr lang="en-US" sz="3200" spc="-1" dirty="0"/>
              <a:t> do </a:t>
            </a:r>
            <a:r>
              <a:rPr lang="en-US" sz="3200" spc="-1" dirty="0" err="1"/>
              <a:t>processo</a:t>
            </a:r>
            <a:r>
              <a:rPr lang="en-US" sz="3200" spc="-1" dirty="0"/>
              <a:t> </a:t>
            </a:r>
            <a:r>
              <a:rPr lang="en-US" sz="3200" spc="-1" dirty="0" err="1"/>
              <a:t>licitatório</a:t>
            </a:r>
            <a:r>
              <a:rPr lang="en-US" sz="3200" spc="-1" dirty="0"/>
              <a:t> é </a:t>
            </a:r>
            <a:r>
              <a:rPr lang="en-US" sz="3200" spc="-1" dirty="0" err="1"/>
              <a:t>caracterizada</a:t>
            </a:r>
            <a:r>
              <a:rPr lang="en-US" sz="3200" spc="-1" dirty="0"/>
              <a:t> </a:t>
            </a:r>
            <a:r>
              <a:rPr lang="en-US" sz="3200" spc="-1" dirty="0" err="1"/>
              <a:t>pelo</a:t>
            </a:r>
            <a:r>
              <a:rPr lang="en-US" sz="3200" spc="-1" dirty="0"/>
              <a:t> </a:t>
            </a:r>
            <a:r>
              <a:rPr lang="en-US" sz="3200" spc="-1" dirty="0" err="1"/>
              <a:t>planejamento</a:t>
            </a:r>
            <a:r>
              <a:rPr lang="en-US" sz="3200" spc="-1" dirty="0"/>
              <a:t> e </a:t>
            </a:r>
            <a:r>
              <a:rPr lang="en-US" sz="3200" spc="-1" dirty="0" err="1"/>
              <a:t>deve</a:t>
            </a:r>
            <a:r>
              <a:rPr lang="en-US" sz="3200" spc="-1" dirty="0"/>
              <a:t> </a:t>
            </a:r>
            <a:r>
              <a:rPr lang="en-US" sz="3200" spc="-1" dirty="0" err="1"/>
              <a:t>compatibilizar</a:t>
            </a:r>
            <a:r>
              <a:rPr lang="en-US" sz="3200" spc="-1" dirty="0"/>
              <a:t>-se com o </a:t>
            </a:r>
            <a:r>
              <a:rPr lang="en-US" sz="3200" spc="-1" dirty="0" err="1"/>
              <a:t>plano</a:t>
            </a:r>
            <a:r>
              <a:rPr lang="en-US" sz="3200" spc="-1" dirty="0"/>
              <a:t> de </a:t>
            </a:r>
            <a:r>
              <a:rPr lang="en-US" sz="3200" spc="-1" dirty="0" err="1"/>
              <a:t>contratações</a:t>
            </a:r>
            <a:r>
              <a:rPr lang="en-US" sz="3200" spc="-1" dirty="0"/>
              <a:t> </a:t>
            </a:r>
            <a:r>
              <a:rPr lang="en-US" sz="3200" spc="-1" dirty="0" err="1"/>
              <a:t>anual</a:t>
            </a:r>
            <a:r>
              <a:rPr lang="en-US" sz="3200" spc="-1" dirty="0"/>
              <a:t> de que </a:t>
            </a:r>
            <a:r>
              <a:rPr lang="en-US" sz="3200" spc="-1" dirty="0" err="1"/>
              <a:t>trata</a:t>
            </a:r>
            <a:r>
              <a:rPr lang="en-US" sz="3200" spc="-1" dirty="0"/>
              <a:t> o </a:t>
            </a:r>
            <a:r>
              <a:rPr lang="en-US" sz="3200" spc="-1" dirty="0" err="1"/>
              <a:t>inciso</a:t>
            </a:r>
            <a:r>
              <a:rPr lang="en-US" sz="3200" spc="-1" dirty="0"/>
              <a:t> VII do caput do art. 12 </a:t>
            </a:r>
            <a:r>
              <a:rPr lang="en-US" sz="3200" spc="-1" dirty="0" err="1"/>
              <a:t>desta</a:t>
            </a:r>
            <a:r>
              <a:rPr lang="en-US" sz="3200" spc="-1" dirty="0"/>
              <a:t> Lei, sempre que </a:t>
            </a:r>
            <a:r>
              <a:rPr lang="en-US" sz="3200" spc="-1" dirty="0" err="1"/>
              <a:t>elaborado</a:t>
            </a:r>
            <a:r>
              <a:rPr lang="en-US" sz="3200" spc="-1" dirty="0"/>
              <a:t>, e com as leis </a:t>
            </a:r>
            <a:r>
              <a:rPr lang="en-US" sz="3200" spc="-1" dirty="0" err="1"/>
              <a:t>orçamentárias</a:t>
            </a:r>
            <a:r>
              <a:rPr lang="en-US" sz="3200" spc="-1" dirty="0"/>
              <a:t>, </a:t>
            </a:r>
            <a:r>
              <a:rPr lang="en-US" sz="3200" spc="-1" dirty="0" err="1"/>
              <a:t>bem</a:t>
            </a:r>
            <a:r>
              <a:rPr lang="en-US" sz="3200" spc="-1" dirty="0"/>
              <a:t> </a:t>
            </a:r>
            <a:r>
              <a:rPr lang="en-US" sz="3200" spc="-1" dirty="0" err="1"/>
              <a:t>como</a:t>
            </a:r>
            <a:r>
              <a:rPr lang="en-US" sz="3200" spc="-1" dirty="0"/>
              <a:t> </a:t>
            </a:r>
            <a:r>
              <a:rPr lang="en-US" sz="3200" spc="-1" dirty="0" err="1"/>
              <a:t>abordar</a:t>
            </a:r>
            <a:r>
              <a:rPr lang="en-US" sz="3200" spc="-1" dirty="0"/>
              <a:t> </a:t>
            </a:r>
            <a:r>
              <a:rPr lang="en-US" sz="3200" spc="-1" dirty="0" err="1"/>
              <a:t>todas</a:t>
            </a:r>
            <a:r>
              <a:rPr lang="en-US" sz="3200" spc="-1" dirty="0"/>
              <a:t> as </a:t>
            </a:r>
            <a:r>
              <a:rPr lang="en-US" sz="3200" spc="-1" dirty="0" err="1"/>
              <a:t>considerações</a:t>
            </a:r>
            <a:r>
              <a:rPr lang="en-US" sz="3200" spc="-1" dirty="0"/>
              <a:t> </a:t>
            </a:r>
            <a:r>
              <a:rPr lang="en-US" sz="3200" spc="-1" dirty="0" err="1"/>
              <a:t>técnicas</a:t>
            </a:r>
            <a:r>
              <a:rPr lang="en-US" sz="3200" spc="-1" dirty="0"/>
              <a:t>, </a:t>
            </a:r>
            <a:r>
              <a:rPr lang="en-US" sz="3200" spc="-1" dirty="0" err="1"/>
              <a:t>mercadológicas</a:t>
            </a:r>
            <a:r>
              <a:rPr lang="en-US" sz="3200" spc="-1" dirty="0"/>
              <a:t> e de </a:t>
            </a:r>
            <a:r>
              <a:rPr lang="en-US" sz="3200" spc="-1" dirty="0" err="1"/>
              <a:t>gestão</a:t>
            </a:r>
            <a:r>
              <a:rPr lang="en-US" sz="3200" spc="-1" dirty="0"/>
              <a:t> que </a:t>
            </a:r>
            <a:r>
              <a:rPr lang="en-US" sz="3200" spc="-1" dirty="0" err="1"/>
              <a:t>podem</a:t>
            </a:r>
            <a:r>
              <a:rPr lang="en-US" sz="3200" spc="-1" dirty="0"/>
              <a:t> </a:t>
            </a:r>
            <a:r>
              <a:rPr lang="en-US" sz="3200" spc="-1" dirty="0" err="1"/>
              <a:t>interferir</a:t>
            </a:r>
            <a:r>
              <a:rPr lang="en-US" sz="3200" spc="-1" dirty="0"/>
              <a:t> </a:t>
            </a:r>
            <a:r>
              <a:rPr lang="en-US" sz="3200" spc="-1" dirty="0" err="1"/>
              <a:t>na</a:t>
            </a:r>
            <a:r>
              <a:rPr lang="en-US" sz="3200" spc="-1" dirty="0"/>
              <a:t> </a:t>
            </a:r>
            <a:r>
              <a:rPr lang="en-US" sz="3200" spc="-1" dirty="0" err="1"/>
              <a:t>contratação</a:t>
            </a:r>
            <a:r>
              <a:rPr lang="en-US" sz="3200" spc="-1" dirty="0"/>
              <a:t>, </a:t>
            </a:r>
            <a:r>
              <a:rPr lang="en-US" sz="3200" spc="-1" dirty="0" err="1"/>
              <a:t>compreendidos</a:t>
            </a:r>
            <a:r>
              <a:rPr lang="en-US" sz="3200" spc="-1" dirty="0"/>
              <a:t>:</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514717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marL="285750" indent="0">
              <a:lnSpc>
                <a:spcPct val="90000"/>
              </a:lnSpc>
              <a:spcBef>
                <a:spcPts val="430"/>
              </a:spcBef>
              <a:buNone/>
            </a:pPr>
            <a:endParaRPr lang="en-US" sz="2800" spc="-1" dirty="0"/>
          </a:p>
          <a:p>
            <a:pPr algn="just"/>
            <a:r>
              <a:rPr lang="pt-BR" sz="2000" b="0" i="0" dirty="0">
                <a:solidFill>
                  <a:srgbClr val="162937"/>
                </a:solidFill>
                <a:effectLst/>
                <a:latin typeface="rawline"/>
              </a:rPr>
              <a:t>IN 58/2021</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4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 - descrição da necessidade da contratação, considerado o problema a ser resolvido sob a perspectiva do interesse público;</a:t>
            </a:r>
          </a:p>
          <a:p>
            <a:pPr algn="just"/>
            <a:endParaRPr lang="pt-BR" sz="24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4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II - descrição dos requisitos da contratação necessários e suficientes à escolha da solução, prevendo critérios e práticas de sustentabilidade, observadas as leis ou regulamentações específicas, bem como padrões mínimos de qualidade e desempenho;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208825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lnSpcReduction="10000"/>
          </a:bodyPr>
          <a:lstStyle/>
          <a:p>
            <a:pPr algn="just"/>
            <a:r>
              <a:rPr lang="pt-BR" sz="20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IN 58/2021</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18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III - levantamento de mercado, que consiste na análise das alternativas possíveis, e justificativa técnica e econômica da escolha do tipo de solução a contratar, podendo, entre outras opções:</a:t>
            </a:r>
          </a:p>
          <a:p>
            <a:pPr algn="just"/>
            <a:r>
              <a:rPr lang="pt-BR" sz="18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a) ser consideradas contratações similares feitas por outros órgãos e entidades públicas, bem como por organizações privadas, no contexto nacional ou internacional, com objetivo de identificar a existência de novas metodologias, tecnologias ou inovações que melhor atendam às necessidades da Administração;</a:t>
            </a:r>
          </a:p>
          <a:p>
            <a:pPr algn="just"/>
            <a:r>
              <a:rPr lang="pt-BR" sz="18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b) ser realizada audiência e/ou consulta pública, preferencialmente na forma eletrônica, para coleta de contribuições;</a:t>
            </a:r>
          </a:p>
          <a:p>
            <a:pPr algn="just"/>
            <a:r>
              <a:rPr lang="pt-BR" sz="18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c) em caso de possibilidade de compra, locação de bens ou do acesso a bens, ser avaliados os custos e os benefícios de cada opção para escolha da alternativa mais vantajosa, prospectando-se arranjos inovadores em sede de economia circular; e</a:t>
            </a:r>
          </a:p>
          <a:p>
            <a:pPr algn="just"/>
            <a:r>
              <a:rPr lang="pt-BR" sz="18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d) ser consideradas outras opções logísticas menos onerosas à Administração, tais como chamamentos públicos de doação e permutas.</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33874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algn="just"/>
            <a:r>
              <a:rPr lang="pt-BR" sz="20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IN 58/2021</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IV - descrição da solução como um todo, inclusive das exigências relacionadas à manutenção e à assistência técnica, quando for o caso;</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V - estimativa das quantidades a serem contratadas, acompanhada das memórias de cálculo e dos documentos que lhe dão suporte, considerando a interdependência com outras contratações, de modo a possibilitar economia de escala;</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VI - estimativa do valor da contratação, acompanhada dos preços unitários referenciais, das memórias de cálculo e dos documentos que lhe dão suporte, que poderão constar de anexo classificado, se a Administração optar por preservar o seu sigilo até a conclusão da licitação;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78710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fontScale="92500" lnSpcReduction="10000"/>
          </a:bodyPr>
          <a:lstStyle/>
          <a:p>
            <a:pPr algn="just"/>
            <a:r>
              <a:rPr lang="pt-BR" sz="20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IN 58/2021</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rPr>
              <a:t>VII - justificativas para o parcelamento ou não da solução;</a:t>
            </a:r>
          </a:p>
          <a:p>
            <a:pPr algn="just"/>
            <a:endPar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rPr>
              <a:t>VIII - contratações correlatas e/ou interdependentes;</a:t>
            </a:r>
          </a:p>
          <a:p>
            <a:pPr algn="just"/>
            <a:endPar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rPr>
              <a:t>IX - demonstrativo da previsão da contratação no Plano de Contratações Anual, de modo a indicar o seu alinhamento com o instrumentos de planejamento do órgão ou entidade;</a:t>
            </a:r>
          </a:p>
          <a:p>
            <a:pPr algn="just"/>
            <a:endPar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400" dirty="0">
                <a:solidFill>
                  <a:srgbClr val="162937"/>
                </a:solidFill>
                <a:latin typeface="Calibri" panose="020F0502020204030204" pitchFamily="34" charset="0"/>
                <a:ea typeface="Calibri" panose="020F0502020204030204" pitchFamily="34" charset="0"/>
                <a:cs typeface="Calibri" panose="020F0502020204030204" pitchFamily="34" charset="0"/>
              </a:rPr>
              <a:t>X - demonstrativo dos resultados pretendidos, em termos de economicidade e de melhor aproveitamento dos recursos humanos, materiais e financeiros disponíveis;</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32554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algn="just"/>
            <a:r>
              <a:rPr lang="pt-BR" sz="20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IN 58/2021</a:t>
            </a:r>
          </a:p>
          <a:p>
            <a:pPr algn="just"/>
            <a:endParaRPr lang="pt-BR" sz="1600" b="0" i="0" dirty="0">
              <a:solidFill>
                <a:srgbClr val="162937"/>
              </a:solidFill>
              <a:effectLst/>
              <a:latin typeface="rawline"/>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XI - providências a serem adotadas pela Administração previamente à celebração do contrato, tais como adaptações no ambiente do órgão ou da entidade, necessidade de obtenção de licenças, outorgas ou autorizações, capacitação de servidores ou de empregados para fiscalização e gestão contratual;</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XII - descrição de possíveis impactos ambientais e respectivas medidas mitigadoras, incluídos requisitos de baixo consumo de energia e de outros recursos, bem como logística reversa para desfazimento e reciclagem de bens e refugos, quando aplicável; e</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XIII - posicionamento conclusivo sobre a adequação da contratação para o atendimento da necessidade a que se destina.</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17442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lnSpcReduction="10000"/>
          </a:bodyPr>
          <a:lstStyle/>
          <a:p>
            <a:pPr algn="just"/>
            <a:r>
              <a:rPr lang="pt-BR" sz="2000" b="0" i="0" dirty="0">
                <a:solidFill>
                  <a:srgbClr val="162937"/>
                </a:solidFill>
                <a:effectLst/>
                <a:latin typeface="Calibri" panose="020F0502020204030204" pitchFamily="34" charset="0"/>
                <a:ea typeface="Calibri" panose="020F0502020204030204" pitchFamily="34" charset="0"/>
                <a:cs typeface="Calibri" panose="020F0502020204030204" pitchFamily="34" charset="0"/>
              </a:rPr>
              <a:t>IN 58/2021</a:t>
            </a:r>
          </a:p>
          <a:p>
            <a:pPr algn="just"/>
            <a:endParaRPr lang="pt-BR" sz="1600" b="0" i="0" dirty="0">
              <a:solidFill>
                <a:srgbClr val="162937"/>
              </a:solidFill>
              <a:effectLst/>
              <a:latin typeface="rawline"/>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 1º O ETP deverá conter ao menos os elementos previstos nos incisos I, V, VI, VII e XIII do caput deste artigo e, quando não contemplar os demais elementos, apresentar as devidas justificativas.</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 2º Caso, após o levantamento do mercado de que trata o inciso III, a quantidade de fornecedores for considerada restrita, deve-se verificar se os requisitos que limitam a participação são realmente indispensáveis, flexibilizando-os sempre que possível.</a:t>
            </a:r>
          </a:p>
          <a:p>
            <a:pPr algn="just"/>
            <a:endPar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dirty="0">
                <a:solidFill>
                  <a:srgbClr val="162937"/>
                </a:solidFill>
                <a:latin typeface="Calibri" panose="020F0502020204030204" pitchFamily="34" charset="0"/>
                <a:ea typeface="Calibri" panose="020F0502020204030204" pitchFamily="34" charset="0"/>
                <a:cs typeface="Calibri" panose="020F0502020204030204" pitchFamily="34" charset="0"/>
              </a:rPr>
              <a:t>§ 3º Em todos os casos, o estudo técnico preliminar deve privilegiar a consecução dos objetivos de uma contratação, nos termos no art. 11 da Lei nº 14.133, de 2021, em detrimento de modelagem de contratação centrada em exigências meramente formais.</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88110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073896" cy="5431536"/>
          </a:xfrm>
          <a:prstGeom prst="rect">
            <a:avLst/>
          </a:prstGeom>
        </p:spPr>
        <p:txBody>
          <a:bodyPr spcFirstLastPara="1" wrap="square" lIns="91425" tIns="45700" rIns="91425" bIns="45700" anchor="t" anchorCtr="0">
            <a:normAutofit fontScale="92500" lnSpcReduction="20000"/>
          </a:bodyPr>
          <a:lstStyle/>
          <a:p>
            <a:pPr algn="just"/>
            <a:r>
              <a:rPr lang="pt-BR" sz="1800" b="0" i="0" dirty="0">
                <a:solidFill>
                  <a:srgbClr val="000000"/>
                </a:solidFill>
                <a:effectLst/>
                <a:latin typeface="Arial" panose="020B0604020202020204" pitchFamily="34" charset="0"/>
              </a:rPr>
              <a:t>Art. 11.</a:t>
            </a:r>
            <a:r>
              <a:rPr lang="pt-BR" sz="1800" b="1" i="0" dirty="0">
                <a:solidFill>
                  <a:srgbClr val="000000"/>
                </a:solidFill>
                <a:effectLst/>
                <a:latin typeface="Arial" panose="020B0604020202020204" pitchFamily="34" charset="0"/>
              </a:rPr>
              <a:t> </a:t>
            </a:r>
            <a:r>
              <a:rPr lang="pt-BR" sz="1800" b="0" i="0" dirty="0">
                <a:solidFill>
                  <a:srgbClr val="000000"/>
                </a:solidFill>
                <a:effectLst/>
                <a:latin typeface="Arial" panose="020B0604020202020204" pitchFamily="34" charset="0"/>
              </a:rPr>
              <a:t>O processo licitatório tem por objetivos:</a:t>
            </a:r>
            <a:endParaRPr lang="pt-BR" sz="1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assegurar a seleção da proposta apta a gerar o resultado de contratação mais vantajoso para a Administração Pública, inclusive no que se refere ao ciclo de vida do objeto;</a:t>
            </a:r>
            <a:endParaRPr lang="pt-BR" sz="1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assegurar tratamento isonômico entre os licitantes, bem como a justa competição;</a:t>
            </a:r>
            <a:endParaRPr lang="pt-BR" sz="1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III - evitar contratações com sobrepreço ou com preços manifestamente inexequíveis e superfaturamento na execução dos contratos;</a:t>
            </a:r>
            <a:endParaRPr lang="pt-BR" sz="1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IV - incentivar a inovação e o desenvolvimento nacional sustentável.</a:t>
            </a:r>
            <a:endParaRPr lang="pt-BR" sz="1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Parágrafo único. A </a:t>
            </a:r>
            <a:r>
              <a:rPr lang="pt-BR" sz="1800" b="1" i="0" dirty="0">
                <a:solidFill>
                  <a:srgbClr val="FF0000"/>
                </a:solidFill>
                <a:effectLst/>
                <a:latin typeface="Arial" panose="020B0604020202020204" pitchFamily="34" charset="0"/>
              </a:rPr>
              <a:t>alta administração do órgão </a:t>
            </a:r>
            <a:r>
              <a:rPr lang="pt-BR" sz="1800" b="0" i="0" dirty="0">
                <a:solidFill>
                  <a:srgbClr val="000000"/>
                </a:solidFill>
                <a:effectLst/>
                <a:latin typeface="Arial" panose="020B0604020202020204" pitchFamily="34" charset="0"/>
              </a:rPr>
              <a:t>ou entidade é responsável pela </a:t>
            </a:r>
            <a:r>
              <a:rPr lang="pt-BR" sz="1800" b="1" i="0" dirty="0">
                <a:solidFill>
                  <a:srgbClr val="FF0000"/>
                </a:solidFill>
                <a:effectLst/>
                <a:latin typeface="Arial" panose="020B0604020202020204" pitchFamily="34" charset="0"/>
              </a:rPr>
              <a:t>governança</a:t>
            </a:r>
            <a:r>
              <a:rPr lang="pt-BR" sz="1800" b="0" i="0" dirty="0">
                <a:solidFill>
                  <a:srgbClr val="000000"/>
                </a:solidFill>
                <a:effectLst/>
                <a:latin typeface="Arial" panose="020B0604020202020204" pitchFamily="34" charset="0"/>
              </a:rPr>
              <a:t> das contratações e deve implementar processos e estruturas, inclusive de gestão de riscos e controles internos, para avaliar, direcionar e monitorar os processos licitatórios e os respectivos contratos, com o intuito de alcançar os objetivos estabelecidos no </a:t>
            </a:r>
            <a:r>
              <a:rPr lang="pt-BR" sz="1800" b="1" i="0" dirty="0">
                <a:solidFill>
                  <a:srgbClr val="000000"/>
                </a:solidFill>
                <a:effectLst/>
                <a:latin typeface="Arial" panose="020B0604020202020204" pitchFamily="34" charset="0"/>
              </a:rPr>
              <a:t>caput</a:t>
            </a:r>
            <a:r>
              <a:rPr lang="pt-BR" sz="1800" b="0" i="0" dirty="0">
                <a:solidFill>
                  <a:srgbClr val="000000"/>
                </a:solidFill>
                <a:effectLst/>
                <a:latin typeface="Arial" panose="020B0604020202020204" pitchFamily="34" charset="0"/>
              </a:rPr>
              <a:t> deste artigo, promover um ambiente íntegro e confiável, assegurar o alinhamento das contratações ao planejamento estratégico e às leis orçamentárias e promover eficiência, efetividade e eficácia em suas contratações.</a:t>
            </a:r>
            <a:endParaRPr lang="pt-BR" sz="1400" b="0" i="0" dirty="0">
              <a:solidFill>
                <a:srgbClr val="000000"/>
              </a:solidFill>
              <a:effectLst/>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83152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690700"/>
            <a:ext cx="9073896" cy="355795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2" name="Imagem 1">
            <a:extLst>
              <a:ext uri="{FF2B5EF4-FFF2-40B4-BE49-F238E27FC236}">
                <a16:creationId xmlns:a16="http://schemas.microsoft.com/office/drawing/2014/main" id="{59DC14B0-2275-186B-7ED6-2B658AB2A4E3}"/>
              </a:ext>
            </a:extLst>
          </p:cNvPr>
          <p:cNvPicPr>
            <a:picLocks noChangeAspect="1"/>
          </p:cNvPicPr>
          <p:nvPr/>
        </p:nvPicPr>
        <p:blipFill>
          <a:blip r:embed="rId4"/>
          <a:stretch>
            <a:fillRect/>
          </a:stretch>
        </p:blipFill>
        <p:spPr>
          <a:xfrm>
            <a:off x="2416629" y="471447"/>
            <a:ext cx="5218611" cy="5911163"/>
          </a:xfrm>
          <a:prstGeom prst="rect">
            <a:avLst/>
          </a:prstGeom>
        </p:spPr>
      </p:pic>
    </p:spTree>
    <p:extLst>
      <p:ext uri="{BB962C8B-B14F-4D97-AF65-F5344CB8AC3E}">
        <p14:creationId xmlns:p14="http://schemas.microsoft.com/office/powerpoint/2010/main" val="197597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073896"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pPr algn="just"/>
            <a:endParaRPr lang="pt-BR" sz="1800" b="1" spc="-1" dirty="0">
              <a:latin typeface="Arial" panose="020B0604020202020204"/>
            </a:endParaRPr>
          </a:p>
          <a:p>
            <a:pPr algn="just"/>
            <a:r>
              <a:rPr lang="pt-BR" sz="1800" b="1" spc="-1" dirty="0">
                <a:latin typeface="Arial" panose="020B0604020202020204"/>
              </a:rPr>
              <a:t>O setor requisitante, ao elaborar o Termo de Referência ou Projeto</a:t>
            </a:r>
            <a:r>
              <a:rPr lang="pt-BR" sz="1800" spc="-1" dirty="0">
                <a:latin typeface="Arial" panose="020B0604020202020204"/>
              </a:rPr>
              <a:t> </a:t>
            </a:r>
            <a:r>
              <a:rPr lang="pt-BR" sz="1800" b="1" spc="-1" dirty="0">
                <a:latin typeface="Arial" panose="020B0604020202020204"/>
              </a:rPr>
              <a:t>Básico, ainda poderá avaliar a pertinência de modificar ou não os Estudos Técnicos Preliminares?</a:t>
            </a:r>
            <a:endParaRPr lang="pt-BR" sz="1800" spc="-1" dirty="0">
              <a:latin typeface="Arial" panose="020B0604020202020204"/>
            </a:endParaRPr>
          </a:p>
          <a:p>
            <a:pPr algn="just"/>
            <a:endParaRPr lang="pt-BR" sz="1800" spc="-1" dirty="0">
              <a:latin typeface="Arial" panose="020B0604020202020204"/>
            </a:endParaRPr>
          </a:p>
          <a:p>
            <a:pPr algn="just"/>
            <a:endParaRPr lang="pt-BR" sz="1800" spc="-1" dirty="0">
              <a:latin typeface="Arial" panose="020B0604020202020204"/>
            </a:endParaRPr>
          </a:p>
          <a:p>
            <a:pPr algn="just"/>
            <a:r>
              <a:rPr lang="pt-BR" sz="1800" spc="-1" dirty="0">
                <a:latin typeface="Arial" panose="020B0604020202020204"/>
              </a:rPr>
              <a:t>Sim. Em qualquer momento da fase interna, o ETP poderá ser modificado.</a:t>
            </a:r>
          </a:p>
          <a:p>
            <a:pPr algn="just"/>
            <a:endParaRPr lang="pt-BR" sz="1800" spc="-1" dirty="0">
              <a:latin typeface="Arial" panose="020B0604020202020204"/>
            </a:endParaRPr>
          </a:p>
          <a:p>
            <a:pPr algn="just"/>
            <a:endParaRPr lang="pt-BR" sz="1800" spc="-1" dirty="0">
              <a:latin typeface="Arial" panose="020B0604020202020204"/>
            </a:endParaRPr>
          </a:p>
          <a:p>
            <a:pPr algn="just"/>
            <a:r>
              <a:rPr lang="pt-BR" sz="1800" spc="-1" dirty="0">
                <a:latin typeface="Arial" panose="020B0604020202020204"/>
              </a:rPr>
              <a:t>Logicamente, o reflexo da alteração deve recair sobre o TR ou PB. Inclusive, caso após o levantamento do mercado, a quantidade de fornecedores for considerada restrita, deve-se verificar se os requisitos que limitam a participação são realmente indispensáveis, flexibilizando-os sempre que possível.</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38684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073896"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pPr algn="just"/>
            <a:endParaRPr lang="pt-BR" sz="1800" b="1" spc="-1" dirty="0">
              <a:latin typeface="Arial" panose="020B0604020202020204"/>
            </a:endParaRPr>
          </a:p>
          <a:p>
            <a:pPr algn="just"/>
            <a:r>
              <a:rPr lang="pt-BR" sz="1800" b="1" spc="-1" dirty="0">
                <a:latin typeface="Arial" panose="020B0604020202020204"/>
              </a:rPr>
              <a:t>O setor requisitante, ao elaborar o Termo de Referência ou Projeto</a:t>
            </a:r>
            <a:r>
              <a:rPr lang="pt-BR" sz="1800" spc="-1" dirty="0">
                <a:latin typeface="Arial" panose="020B0604020202020204"/>
              </a:rPr>
              <a:t> </a:t>
            </a:r>
            <a:r>
              <a:rPr lang="pt-BR" sz="1800" b="1" spc="-1" dirty="0">
                <a:latin typeface="Arial" panose="020B0604020202020204"/>
              </a:rPr>
              <a:t>Básico, ainda poderá avaliar a pertinência de modificar ou não os Estudos Técnicos Preliminares?</a:t>
            </a:r>
            <a:endParaRPr lang="pt-BR" sz="1800" spc="-1" dirty="0">
              <a:latin typeface="Arial" panose="020B0604020202020204"/>
            </a:endParaRPr>
          </a:p>
          <a:p>
            <a:pPr algn="just"/>
            <a:endParaRPr lang="pt-BR" sz="1800" spc="-1" dirty="0">
              <a:latin typeface="Arial" panose="020B0604020202020204"/>
            </a:endParaRPr>
          </a:p>
          <a:p>
            <a:pPr algn="just"/>
            <a:endParaRPr lang="pt-BR" sz="1800" spc="-1" dirty="0">
              <a:latin typeface="Arial" panose="020B0604020202020204"/>
            </a:endParaRPr>
          </a:p>
          <a:p>
            <a:pPr algn="just"/>
            <a:r>
              <a:rPr lang="pt-BR" sz="1800" spc="-1" dirty="0">
                <a:latin typeface="Arial" panose="020B0604020202020204"/>
              </a:rPr>
              <a:t>Sim. Em qualquer momento da fase interna, o ETP poderá ser modificado.</a:t>
            </a:r>
          </a:p>
          <a:p>
            <a:pPr algn="just"/>
            <a:endParaRPr lang="pt-BR" sz="1800" spc="-1" dirty="0">
              <a:latin typeface="Arial" panose="020B0604020202020204"/>
            </a:endParaRPr>
          </a:p>
          <a:p>
            <a:pPr algn="just"/>
            <a:endParaRPr lang="pt-BR" sz="1800" spc="-1" dirty="0">
              <a:latin typeface="Arial" panose="020B0604020202020204"/>
            </a:endParaRPr>
          </a:p>
          <a:p>
            <a:pPr algn="just"/>
            <a:r>
              <a:rPr lang="pt-BR" sz="1800" spc="-1" dirty="0">
                <a:latin typeface="Arial" panose="020B0604020202020204"/>
              </a:rPr>
              <a:t>Logicamente, o reflexo da alteração deve recair sobre o TR ou PB. Inclusive, caso após o levantamento do mercado, a quantidade de fornecedores for considerada restrita, deve-se verificar se os requisitos que limitam a participação são realmente indispensáveis, flexibilizando-os sempre que possível.</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11000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pPr algn="just"/>
            <a:endParaRPr lang="pt-BR" sz="1800" b="1" spc="-1" dirty="0">
              <a:latin typeface="Arial" panose="020B0604020202020204"/>
            </a:endParaRPr>
          </a:p>
          <a:p>
            <a:endParaRPr lang="pt-BR" sz="1800" dirty="0"/>
          </a:p>
          <a:p>
            <a:endParaRPr lang="pt-BR" sz="1800" dirty="0"/>
          </a:p>
          <a:p>
            <a:endParaRPr lang="pt-BR" sz="1800" dirty="0"/>
          </a:p>
          <a:p>
            <a:pPr algn="just"/>
            <a:r>
              <a:rPr lang="pt-BR" sz="3600" dirty="0"/>
              <a:t>Art. 6º (...) XXIII – TERMO DE REFERÊNCIA: documento necessário para a contratação de bens e serviços, que deve conter os seguintes parâmetros e elementos descritivos:</a:t>
            </a:r>
            <a:endParaRPr lang="pt-BR" sz="3600" spc="-1" dirty="0"/>
          </a:p>
          <a:p>
            <a:pPr marL="0" lvl="0" indent="0" algn="l" rtl="0">
              <a:spcBef>
                <a:spcPts val="1000"/>
              </a:spcBef>
              <a:spcAft>
                <a:spcPts val="0"/>
              </a:spcAft>
              <a:buNone/>
            </a:pPr>
            <a:endParaRPr dirty="0"/>
          </a:p>
        </p:txBody>
      </p:sp>
      <p:pic>
        <p:nvPicPr>
          <p:cNvPr id="2" name="Imagem 1">
            <a:extLst>
              <a:ext uri="{FF2B5EF4-FFF2-40B4-BE49-F238E27FC236}">
                <a16:creationId xmlns:a16="http://schemas.microsoft.com/office/drawing/2014/main" id="{6BBCF21B-A37B-328D-1127-9E33B72CEA12}"/>
              </a:ext>
            </a:extLst>
          </p:cNvPr>
          <p:cNvPicPr>
            <a:picLocks noChangeAspect="1"/>
          </p:cNvPicPr>
          <p:nvPr/>
        </p:nvPicPr>
        <p:blipFill>
          <a:blip r:embed="rId4"/>
          <a:stretch>
            <a:fillRect/>
          </a:stretch>
        </p:blipFill>
        <p:spPr>
          <a:xfrm>
            <a:off x="2279904" y="1336771"/>
            <a:ext cx="6479458" cy="1186028"/>
          </a:xfrm>
          <a:prstGeom prst="rect">
            <a:avLst/>
          </a:prstGeom>
        </p:spPr>
      </p:pic>
    </p:spTree>
    <p:extLst>
      <p:ext uri="{BB962C8B-B14F-4D97-AF65-F5344CB8AC3E}">
        <p14:creationId xmlns:p14="http://schemas.microsoft.com/office/powerpoint/2010/main" val="3326150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endParaRPr lang="pt-BR" sz="1800" dirty="0"/>
          </a:p>
          <a:p>
            <a:pPr marL="257175" indent="-257175" algn="just">
              <a:buAutoNum type="alphaLcParenR"/>
            </a:pPr>
            <a:r>
              <a:rPr lang="pt-BR" sz="2400" dirty="0"/>
              <a:t>definição do objeto, incluídos sua natureza, os quantitativos, o prazo do contrato e, se for o caso, a possibilidade de sua prorrogação;</a:t>
            </a:r>
          </a:p>
          <a:p>
            <a:pPr marL="257175" indent="-257175" algn="just">
              <a:buAutoNum type="alphaLcParenR"/>
            </a:pPr>
            <a:endParaRPr lang="pt-BR" sz="2400" dirty="0"/>
          </a:p>
          <a:p>
            <a:pPr marL="257175" indent="-257175" algn="just">
              <a:buAutoNum type="alphaLcParenR"/>
            </a:pPr>
            <a:endParaRPr lang="pt-BR" sz="2400" dirty="0"/>
          </a:p>
          <a:p>
            <a:pPr marL="214630" indent="-214630" algn="just">
              <a:buFont typeface="Arial" panose="020B0604020202020204" pitchFamily="34" charset="0"/>
              <a:buChar char="•"/>
            </a:pPr>
            <a:r>
              <a:rPr lang="pt-BR" sz="2400" dirty="0"/>
              <a:t>O objeto da licitação deve ser definido de forma precisa, suficiente e clara, não se admitindo discrepância entre os termos do edital, do termo de referência e da minuta de contrato, sob pena de comprometer o caráter competitivo do certame (Acórdão TCU n. 531/2007 –Plenário).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692682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pPr algn="just"/>
            <a:r>
              <a:rPr lang="pt-BR" sz="2400" dirty="0"/>
              <a:t>b) fundamentação da contratação, que consiste na referência aos estudos técnicos preliminares correspondentes ou, quando não for possível divulgar esses estudos, no extrato das partes que não contiverem informações sigilosas;</a:t>
            </a:r>
          </a:p>
          <a:p>
            <a:pPr algn="just"/>
            <a:endParaRPr lang="pt-BR" sz="2400" dirty="0"/>
          </a:p>
          <a:p>
            <a:pPr algn="just"/>
            <a:endParaRPr lang="pt-BR" sz="2400" dirty="0"/>
          </a:p>
          <a:p>
            <a:pPr marL="214630" indent="-214630" algn="just">
              <a:buFont typeface="Arial" panose="020B0604020202020204" pitchFamily="34" charset="0"/>
              <a:buChar char="•"/>
            </a:pPr>
            <a:r>
              <a:rPr lang="pt-BR" sz="2400" dirty="0"/>
              <a:t>Uma das vantagens da confecção do ETP é a possibilidade de fazer referência aos seus dados quando da elaboração do TR. A fundamentação da contratação é a apresentação da necessidade a ser suprida (problema a ser resolvido) e a respectiva solução escolhida para atende-la. </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24680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pPr algn="just"/>
            <a:r>
              <a:rPr lang="pt-BR" sz="2400" dirty="0"/>
              <a:t>c) descrição da solução como um todo, considerado todo o ciclo de vida do objeto; </a:t>
            </a:r>
          </a:p>
          <a:p>
            <a:pPr algn="just"/>
            <a:endParaRPr lang="pt-BR" sz="2400" dirty="0"/>
          </a:p>
          <a:p>
            <a:pPr marL="214630" indent="-214630" algn="just">
              <a:buFont typeface="Arial" panose="020B0604020202020204" pitchFamily="34" charset="0"/>
              <a:buChar char="•"/>
            </a:pPr>
            <a:r>
              <a:rPr lang="pt-BR" sz="2400" dirty="0"/>
              <a:t>É muito importante que o gestor considere o ciclo de vida do objeto, a partir dos seguintes conjuntos de custos: </a:t>
            </a:r>
          </a:p>
          <a:p>
            <a:pPr algn="just"/>
            <a:r>
              <a:rPr lang="pt-BR" sz="2400" dirty="0"/>
              <a:t>(i) custo de aquisição, formados pelo preço de compra e outros custos específicos, tais como instalação, infraestrutura e treinamento; </a:t>
            </a:r>
          </a:p>
          <a:p>
            <a:pPr algn="just"/>
            <a:r>
              <a:rPr lang="pt-BR" sz="2400" dirty="0"/>
              <a:t>(</a:t>
            </a:r>
            <a:r>
              <a:rPr lang="pt-BR" sz="2400" dirty="0" err="1"/>
              <a:t>ii</a:t>
            </a:r>
            <a:r>
              <a:rPr lang="pt-BR" sz="2400" dirty="0"/>
              <a:t>) custos de operação, como, por exemplo, consumo de água, energia, geração de resíduos e despesas fixas; </a:t>
            </a:r>
          </a:p>
          <a:p>
            <a:pPr algn="just"/>
            <a:r>
              <a:rPr lang="pt-BR" sz="2400" dirty="0"/>
              <a:t>(</a:t>
            </a:r>
            <a:r>
              <a:rPr lang="pt-BR" sz="2400" dirty="0" err="1"/>
              <a:t>iii</a:t>
            </a:r>
            <a:r>
              <a:rPr lang="pt-BR" sz="2400" dirty="0"/>
              <a:t>) custos de reparo e manutenção; e </a:t>
            </a:r>
          </a:p>
          <a:p>
            <a:pPr algn="just"/>
            <a:r>
              <a:rPr lang="pt-BR" sz="2400" dirty="0"/>
              <a:t>(</a:t>
            </a:r>
            <a:r>
              <a:rPr lang="pt-BR" sz="2400" dirty="0" err="1"/>
              <a:t>iv</a:t>
            </a:r>
            <a:r>
              <a:rPr lang="pt-BR" sz="2400" dirty="0"/>
              <a:t>) externalidades (reflexos da contratação na sociedade).</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769197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endParaRPr lang="pt-BR" sz="1800" b="1" spc="-1" dirty="0">
              <a:latin typeface="Arial" panose="020B0604020202020204"/>
            </a:endParaRPr>
          </a:p>
          <a:p>
            <a:pPr algn="just"/>
            <a:r>
              <a:rPr lang="pt-BR" dirty="0"/>
              <a:t>d) requisitos da contratação; </a:t>
            </a:r>
          </a:p>
          <a:p>
            <a:pPr algn="just"/>
            <a:endParaRPr lang="pt-BR" dirty="0"/>
          </a:p>
          <a:p>
            <a:pPr algn="just"/>
            <a:endParaRPr lang="pt-BR" dirty="0"/>
          </a:p>
          <a:p>
            <a:pPr marL="214630" indent="-214630" algn="just">
              <a:buFont typeface="Arial" panose="020B0604020202020204" pitchFamily="34" charset="0"/>
              <a:buChar char="•"/>
            </a:pPr>
            <a:r>
              <a:rPr lang="pt-BR" dirty="0"/>
              <a:t>São os requisitos que a solução contratada deverá atender, incluindo os requisitos mínimos de qualidade, de modo a possibilitar a seleção da proposta mais vantajosa mediante competição. Não deve ser mais do que o necessário – para não restringir a competitividade – nem menos que o necessário – inviabilizando o fornecimento do objeto que atenda a necessidade do órgão ou entidade. </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5077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fontScale="92500" lnSpcReduction="20000"/>
          </a:bodyPr>
          <a:lstStyle/>
          <a:p>
            <a:pPr algn="just"/>
            <a:endParaRPr lang="pt-BR" sz="1800" b="1" spc="-1" dirty="0">
              <a:latin typeface="Arial" panose="020B0604020202020204"/>
            </a:endParaRPr>
          </a:p>
          <a:p>
            <a:pPr algn="just"/>
            <a:r>
              <a:rPr lang="pt-BR" sz="2800" dirty="0"/>
              <a:t>e) modelo de execução do objeto, que consiste na definição de como o contrato deverá produzir os resultados pretendidos desde o seu início até o seu encerramento; </a:t>
            </a:r>
          </a:p>
          <a:p>
            <a:pPr algn="just"/>
            <a:endParaRPr lang="pt-BR" sz="2800" dirty="0"/>
          </a:p>
          <a:p>
            <a:pPr marL="214630" indent="-214630" algn="just">
              <a:buFont typeface="Arial" panose="020B0604020202020204" pitchFamily="34" charset="0"/>
              <a:buChar char="•"/>
            </a:pPr>
            <a:r>
              <a:rPr lang="pt-BR" sz="2800" dirty="0"/>
              <a:t>Deve contemplar: </a:t>
            </a:r>
          </a:p>
          <a:p>
            <a:pPr marL="457200" indent="-457200" algn="just">
              <a:buFont typeface="+mj-lt"/>
              <a:buAutoNum type="arabicPeriod"/>
            </a:pPr>
            <a:endParaRPr lang="pt-BR" sz="2800" dirty="0"/>
          </a:p>
          <a:p>
            <a:pPr marL="457200" indent="-457200" algn="just">
              <a:buFont typeface="+mj-lt"/>
              <a:buAutoNum type="arabicPeriod"/>
            </a:pPr>
            <a:r>
              <a:rPr lang="pt-BR" sz="2800" dirty="0"/>
              <a:t>descrição da dinâmica do contrato; </a:t>
            </a:r>
          </a:p>
          <a:p>
            <a:pPr marL="457200" indent="-457200" algn="just">
              <a:buFont typeface="+mj-lt"/>
              <a:buAutoNum type="arabicPeriod"/>
            </a:pPr>
            <a:r>
              <a:rPr lang="pt-BR" sz="2800" dirty="0"/>
              <a:t>método para quantificar os serviços demandados ao longo do contrato; </a:t>
            </a:r>
          </a:p>
          <a:p>
            <a:pPr marL="457200" indent="-457200" algn="just">
              <a:buFont typeface="+mj-lt"/>
              <a:buAutoNum type="arabicPeriod"/>
            </a:pPr>
            <a:r>
              <a:rPr lang="pt-BR" sz="2800" dirty="0"/>
              <a:t>definição do formato e do conteúdo dos instrumentos formais de solicitação, acompanhamento, avaliação e atestação dos serviços, quando cabível; </a:t>
            </a:r>
          </a:p>
          <a:p>
            <a:pPr marL="457200" indent="-457200" algn="just">
              <a:buFont typeface="+mj-lt"/>
              <a:buAutoNum type="arabicPeriod"/>
            </a:pPr>
            <a:r>
              <a:rPr lang="pt-BR" sz="2800" dirty="0"/>
              <a:t>forma de transferência de conhecimentos. </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020333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r>
              <a:rPr lang="pt-BR" dirty="0"/>
              <a:t>f) modelo de gestão do contrato, que descreve como a execução do objeto será acompanhada e fiscalizada pelo órgão ou entidade; </a:t>
            </a:r>
          </a:p>
          <a:p>
            <a:pPr algn="just"/>
            <a:endParaRPr lang="pt-BR" dirty="0"/>
          </a:p>
          <a:p>
            <a:pPr algn="just"/>
            <a:endParaRPr lang="pt-BR" dirty="0"/>
          </a:p>
          <a:p>
            <a:pPr marL="214630" indent="-214630" algn="just">
              <a:buFont typeface="Arial" panose="020B0604020202020204" pitchFamily="34" charset="0"/>
              <a:buChar char="•"/>
            </a:pPr>
            <a:r>
              <a:rPr lang="pt-BR" dirty="0"/>
              <a:t>Define os atores do órgão ou entidade que participação do acompanhamento e da fiscalização do contrato, bem como as atribuições de cada um. Traz também a forma de comunicação entre contratante e contratada. Estabelece ainda as hipóteses de sanção, glosa e rescisão contratual, assim como as garantias contratuais, quando cabível. </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023470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713232"/>
            <a:ext cx="9558528" cy="5431536"/>
          </a:xfrm>
          <a:prstGeom prst="rect">
            <a:avLst/>
          </a:prstGeom>
        </p:spPr>
        <p:txBody>
          <a:bodyPr spcFirstLastPara="1" wrap="square" lIns="91425" tIns="45700" rIns="91425" bIns="45700" anchor="t" anchorCtr="0">
            <a:normAutofit/>
          </a:bodyPr>
          <a:lstStyle/>
          <a:p>
            <a:pPr algn="just"/>
            <a:r>
              <a:rPr lang="pt-BR" sz="2800" dirty="0"/>
              <a:t>g) critérios de medição e de pagamento; </a:t>
            </a:r>
          </a:p>
          <a:p>
            <a:pPr algn="just"/>
            <a:endParaRPr lang="pt-BR" sz="2800" dirty="0"/>
          </a:p>
          <a:p>
            <a:pPr marL="214630" indent="-214630" algn="just">
              <a:buFont typeface="Arial" panose="020B0604020202020204" pitchFamily="34" charset="0"/>
              <a:buChar char="•"/>
            </a:pPr>
            <a:r>
              <a:rPr lang="pt-BR" sz="2800" dirty="0"/>
              <a:t>É o detalhamento dos valores ou percentuais que serão pagos ao longo da execução do contrato, com as devidas justificativas. Cabe salientar que a remuneração da contratada deve estar condicionada à efetiva entrega dos produtos ou serviços contratados. </a:t>
            </a:r>
          </a:p>
          <a:p>
            <a:pPr algn="just"/>
            <a:endParaRPr lang="pt-BR" sz="2800" dirty="0"/>
          </a:p>
          <a:p>
            <a:pPr marL="214630" indent="-214630" algn="just">
              <a:buFont typeface="Arial" panose="020B0604020202020204" pitchFamily="34" charset="0"/>
              <a:buChar char="•"/>
            </a:pPr>
            <a:r>
              <a:rPr lang="pt-BR" sz="2800" dirty="0"/>
              <a:t>Apesar de ser uma das informações relativas ao modelo de gestão do contrato (item anterior), pareceu adequado ao legislador destaca-lo.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74599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690700"/>
            <a:ext cx="9073896" cy="355795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p>
        </p:txBody>
      </p:sp>
      <p:pic>
        <p:nvPicPr>
          <p:cNvPr id="3" name="Imagem 2">
            <a:extLst>
              <a:ext uri="{FF2B5EF4-FFF2-40B4-BE49-F238E27FC236}">
                <a16:creationId xmlns:a16="http://schemas.microsoft.com/office/drawing/2014/main" id="{4425D3EA-0870-A25A-3ADD-7F996BE030F4}"/>
              </a:ext>
            </a:extLst>
          </p:cNvPr>
          <p:cNvPicPr>
            <a:picLocks noChangeAspect="1"/>
          </p:cNvPicPr>
          <p:nvPr/>
        </p:nvPicPr>
        <p:blipFill>
          <a:blip r:embed="rId4"/>
          <a:stretch>
            <a:fillRect/>
          </a:stretch>
        </p:blipFill>
        <p:spPr>
          <a:xfrm>
            <a:off x="2037141" y="-530306"/>
            <a:ext cx="6491039" cy="6491039"/>
          </a:xfrm>
          <a:prstGeom prst="rect">
            <a:avLst/>
          </a:prstGeom>
        </p:spPr>
      </p:pic>
    </p:spTree>
    <p:extLst>
      <p:ext uri="{BB962C8B-B14F-4D97-AF65-F5344CB8AC3E}">
        <p14:creationId xmlns:p14="http://schemas.microsoft.com/office/powerpoint/2010/main" val="929332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536448" y="1307592"/>
            <a:ext cx="9558528" cy="5431536"/>
          </a:xfrm>
          <a:prstGeom prst="rect">
            <a:avLst/>
          </a:prstGeom>
        </p:spPr>
        <p:txBody>
          <a:bodyPr spcFirstLastPara="1" wrap="square" lIns="91425" tIns="45700" rIns="91425" bIns="45700" anchor="t" anchorCtr="0">
            <a:normAutofit/>
          </a:bodyPr>
          <a:lstStyle/>
          <a:p>
            <a:pPr algn="just"/>
            <a:r>
              <a:rPr lang="pt-BR" sz="2800" dirty="0"/>
              <a:t>h) forma e critérios de seleção do fornecedor; </a:t>
            </a:r>
          </a:p>
          <a:p>
            <a:pPr algn="just"/>
            <a:endParaRPr lang="pt-BR" sz="2800" dirty="0"/>
          </a:p>
          <a:p>
            <a:pPr algn="just"/>
            <a:endParaRPr lang="pt-BR" sz="2800" dirty="0"/>
          </a:p>
          <a:p>
            <a:pPr marL="214630" indent="-214630" algn="just">
              <a:buFont typeface="Arial" panose="020B0604020202020204" pitchFamily="34" charset="0"/>
              <a:buChar char="•"/>
            </a:pPr>
            <a:r>
              <a:rPr lang="pt-BR" sz="2800" dirty="0"/>
              <a:t>Enquadramento legal e justificativa quanto à realização de uma contratação direta (dispensa ou inexigibilidade) ou, quando for realizada uma licitação, quanto ao tipo (critério de julgamento) e à modalidade (pregão, concorrência, concurso, leilão e diálogo competitivo – art. 28). Aplica-se ainda às justificativas para adesão a Ata de Registro de Preços.</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69282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417576" y="1325880"/>
            <a:ext cx="9558528" cy="5431536"/>
          </a:xfrm>
          <a:prstGeom prst="rect">
            <a:avLst/>
          </a:prstGeom>
        </p:spPr>
        <p:txBody>
          <a:bodyPr spcFirstLastPara="1" wrap="square" lIns="91425" tIns="45700" rIns="91425" bIns="45700" anchor="t" anchorCtr="0">
            <a:normAutofit/>
          </a:bodyPr>
          <a:lstStyle/>
          <a:p>
            <a:pPr algn="just"/>
            <a:r>
              <a:rPr lang="pt-BR" sz="3600" dirty="0"/>
              <a:t>i) estimativas do valor da contratação, acompanhadas dos preços unitários referenciais, das memórias de cálculo e dos documentos que lhe dão suporte, com os parâmetros utilizados para a obtenção dos preços e para os respectivos cálculos, que devem constar de documento separado e classificado;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095813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426720" y="713232"/>
            <a:ext cx="9558528" cy="5431536"/>
          </a:xfrm>
          <a:prstGeom prst="rect">
            <a:avLst/>
          </a:prstGeom>
        </p:spPr>
        <p:txBody>
          <a:bodyPr spcFirstLastPara="1" wrap="square" lIns="91425" tIns="45700" rIns="91425" bIns="45700" anchor="t" anchorCtr="0">
            <a:normAutofit fontScale="70000" lnSpcReduction="20000"/>
          </a:bodyPr>
          <a:lstStyle/>
          <a:p>
            <a:pPr algn="just"/>
            <a:r>
              <a:rPr lang="pt-BR" sz="3600" dirty="0"/>
              <a:t>Art. 40 (...) </a:t>
            </a:r>
          </a:p>
          <a:p>
            <a:pPr algn="just"/>
            <a:endParaRPr lang="pt-BR" sz="3600" dirty="0"/>
          </a:p>
          <a:p>
            <a:pPr algn="just"/>
            <a:r>
              <a:rPr lang="pt-BR" sz="3600" dirty="0"/>
              <a:t>§ 1º O termo de referência deverá conter os elementos previstos no inciso XXIII do caput do art. 6º desta Lei, além das seguintes informações: </a:t>
            </a:r>
          </a:p>
          <a:p>
            <a:pPr algn="just"/>
            <a:endParaRPr lang="pt-BR" sz="3600" dirty="0"/>
          </a:p>
          <a:p>
            <a:pPr algn="just"/>
            <a:r>
              <a:rPr lang="pt-BR" sz="3600" dirty="0"/>
              <a:t>I – especificação do produto, preferencialmente conforme catálogo eletrônico de padronização, observados os requisitos de qualidade, rendimento, compatibilidade, durabilidade e segurança; </a:t>
            </a:r>
          </a:p>
          <a:p>
            <a:pPr algn="just"/>
            <a:endParaRPr lang="pt-BR" sz="3600" dirty="0"/>
          </a:p>
          <a:p>
            <a:pPr algn="just"/>
            <a:r>
              <a:rPr lang="pt-BR" sz="3600" dirty="0"/>
              <a:t>II – indicação dos locais de entrega dos produtos e das regras para recebimentos provisório e definitivo, quando for o caso; I</a:t>
            </a:r>
          </a:p>
          <a:p>
            <a:pPr algn="just"/>
            <a:endParaRPr lang="pt-BR" sz="3600" dirty="0"/>
          </a:p>
          <a:p>
            <a:pPr algn="just"/>
            <a:r>
              <a:rPr lang="pt-BR" sz="3600" dirty="0"/>
              <a:t>II – especificação da garantia exigida e das condições de manutenção e assistência técnica, quando for o caso</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093096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426720" y="713232"/>
            <a:ext cx="9558528" cy="5431536"/>
          </a:xfrm>
          <a:prstGeom prst="rect">
            <a:avLst/>
          </a:prstGeom>
        </p:spPr>
        <p:txBody>
          <a:bodyPr spcFirstLastPara="1" wrap="square" lIns="91425" tIns="45700" rIns="91425" bIns="45700" anchor="t" anchorCtr="0">
            <a:normAutofit/>
          </a:bodyPr>
          <a:lstStyle/>
          <a:p>
            <a:pPr algn="just"/>
            <a:r>
              <a:rPr lang="pt-BR" sz="3600" dirty="0"/>
              <a:t>Art. 40 (...) </a:t>
            </a:r>
          </a:p>
          <a:p>
            <a:pPr algn="just"/>
            <a:endParaRPr lang="pt-BR" sz="3600" dirty="0"/>
          </a:p>
          <a:p>
            <a:pPr algn="just"/>
            <a:r>
              <a:rPr lang="pt-BR" sz="1800" b="0" i="0" dirty="0">
                <a:solidFill>
                  <a:srgbClr val="000000"/>
                </a:solidFill>
                <a:effectLst/>
                <a:latin typeface="Arial" panose="020B0604020202020204" pitchFamily="34" charset="0"/>
              </a:rPr>
              <a:t>§ 2º Na aplicação do princípio do parcelamento, referente às compras, deverão ser considerados:</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a viabilidade da divisão do objeto em lotes;</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o aproveitamento das peculiaridades do mercado local, com vistas à economicidade, sempre que possível, desde que atendidos os parâmetros de qualidade; e</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III - o dever de buscar a ampliação da competição e de evitar a concentração de mercado.</a:t>
            </a:r>
            <a:endParaRPr lang="pt-BR" sz="2400" b="0" i="0" dirty="0">
              <a:solidFill>
                <a:srgbClr val="000000"/>
              </a:solidFill>
              <a:effectLst/>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891422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426720" y="713232"/>
            <a:ext cx="9558528" cy="5431536"/>
          </a:xfrm>
          <a:prstGeom prst="rect">
            <a:avLst/>
          </a:prstGeom>
        </p:spPr>
        <p:txBody>
          <a:bodyPr spcFirstLastPara="1" wrap="square" lIns="91425" tIns="45700" rIns="91425" bIns="45700" anchor="t" anchorCtr="0">
            <a:normAutofit fontScale="92500" lnSpcReduction="10000"/>
          </a:bodyPr>
          <a:lstStyle/>
          <a:p>
            <a:pPr algn="just"/>
            <a:r>
              <a:rPr lang="pt-BR" sz="3600" dirty="0"/>
              <a:t>Art. 40 (...) </a:t>
            </a:r>
          </a:p>
          <a:p>
            <a:pPr algn="just"/>
            <a:endParaRPr lang="pt-BR" sz="3600" dirty="0"/>
          </a:p>
          <a:p>
            <a:pPr algn="just"/>
            <a:r>
              <a:rPr lang="pt-BR" sz="1800" b="0" i="0" dirty="0">
                <a:solidFill>
                  <a:srgbClr val="000000"/>
                </a:solidFill>
                <a:effectLst/>
                <a:latin typeface="Arial" panose="020B0604020202020204" pitchFamily="34" charset="0"/>
              </a:rPr>
              <a:t>§ 3º O parcelamento não será adotado quando:</a:t>
            </a:r>
            <a:endParaRPr lang="pt-BR" sz="12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a economia de escala, a redução de custos de gestão de contratos ou a maior vantagem na contratação recomendar a compra do item do mesmo fornecedor;</a:t>
            </a:r>
            <a:endParaRPr lang="pt-BR" sz="12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o objeto a ser contratado configurar sistema único e integrado e houver a possibilidade de risco ao conjunto do objeto pretendido;</a:t>
            </a:r>
            <a:endParaRPr lang="pt-BR" sz="12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III - o processo de padronização ou de escolha de marca levar a fornecedor exclusivo.</a:t>
            </a:r>
            <a:endParaRPr lang="pt-BR" sz="12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4º Em relação à informação de que trata o inciso III do § 1º deste artigo, desde que fundamentada em estudo técnico preliminar, a Administração poderá exigir que os serviços de manutenção e assistência técnica sejam prestados mediante deslocamento de técnico ou disponibilizados em unidade de prestação de serviços localizada em distância compatível com suas necessidades.</a:t>
            </a:r>
            <a:endParaRPr lang="pt-BR" sz="1200" b="0" i="0" dirty="0">
              <a:solidFill>
                <a:srgbClr val="000000"/>
              </a:solidFill>
              <a:effectLst/>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57251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399288" y="1201960"/>
            <a:ext cx="9558528" cy="5431536"/>
          </a:xfrm>
          <a:prstGeom prst="rect">
            <a:avLst/>
          </a:prstGeom>
        </p:spPr>
        <p:txBody>
          <a:bodyPr spcFirstLastPara="1" wrap="square" lIns="91425" tIns="45700" rIns="91425" bIns="45700" anchor="t" anchorCtr="0">
            <a:normAutofit lnSpcReduction="10000"/>
          </a:bodyPr>
          <a:lstStyle/>
          <a:p>
            <a:pPr algn="just"/>
            <a:r>
              <a:rPr lang="pt-BR" sz="1800" b="0" i="0" dirty="0">
                <a:solidFill>
                  <a:srgbClr val="000000"/>
                </a:solidFill>
                <a:effectLst/>
                <a:latin typeface="Arial" panose="020B0604020202020204" pitchFamily="34" charset="0"/>
              </a:rPr>
              <a:t>Art. 41. No caso de licitação que envolva o fornecimento de bens, a Administração poderá excepcionalmente:</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indicar uma ou mais marcas ou modelos, desde que formalmente justificado, nas seguintes hipóteses:</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a) em decorrência da necessidade de padronização do objeto;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b) em decorrência da necessidade de manter a compatibilidade com plataformas e padrões já adotados pela Administração;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c) quando determinada marca ou modelo comercializados por mais de um fornecedor forem os únicos capazes de atender às necessidades do contratante;</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d) quando a descrição do objeto a ser licitado puder ser mais bem compreendida pela identificação de determinada marca ou determinado modelo aptos a servir apenas como referência;</a:t>
            </a:r>
            <a:endParaRPr lang="pt-BR" sz="2400" b="0" i="0" dirty="0">
              <a:solidFill>
                <a:srgbClr val="000000"/>
              </a:solidFill>
              <a:effectLst/>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819229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71323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326136" y="1426464"/>
            <a:ext cx="9558528" cy="5431536"/>
          </a:xfrm>
          <a:prstGeom prst="rect">
            <a:avLst/>
          </a:prstGeom>
        </p:spPr>
        <p:txBody>
          <a:bodyPr spcFirstLastPara="1" wrap="square" lIns="91425" tIns="45700" rIns="91425" bIns="45700" anchor="t" anchorCtr="0">
            <a:normAutofit/>
          </a:bodyPr>
          <a:lstStyle/>
          <a:p>
            <a:pPr algn="just"/>
            <a:r>
              <a:rPr lang="pt-BR" sz="1800" b="0" i="0" dirty="0">
                <a:solidFill>
                  <a:srgbClr val="000000"/>
                </a:solidFill>
                <a:effectLst/>
                <a:latin typeface="Arial" panose="020B0604020202020204" pitchFamily="34" charset="0"/>
              </a:rPr>
              <a:t>II - exigir amostra ou prova de conceito do bem no procedimento de pré-qualificação permanente, na fase de julgamento das propostas ou de lances, ou no período de vigência do contrato ou da ata de registro de preços, desde que previsto no edital da licitação e justificada a necessidade de sua apresentação;</a:t>
            </a:r>
            <a:endParaRPr lang="pt-BR" sz="12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III - vedar a contratação de marca ou produto, quando, mediante processo administrativo, restar comprovado que produtos adquiridos e utilizados anteriormente pela Administração não atendem a requisitos indispensáveis ao pleno adimplemento da obrigação contratual;</a:t>
            </a:r>
            <a:endParaRPr lang="pt-BR" sz="12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IV - solicitar, motivadamente, carta de solidariedade emitida pelo fabricante, que assegure a execução do contrato, no caso de licitante revendedor ou distribuidor.</a:t>
            </a:r>
            <a:endParaRPr lang="pt-BR" sz="1200" b="0" i="0" dirty="0">
              <a:solidFill>
                <a:srgbClr val="000000"/>
              </a:solidFill>
              <a:effectLst/>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4054744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234696" y="130759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r>
              <a:rPr lang="pt-BR" sz="3200" dirty="0"/>
              <a:t>PESQUISA DE PREÇOS: </a:t>
            </a:r>
            <a:br>
              <a:rPr lang="pt-BR" sz="3200" dirty="0"/>
            </a:b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326136" y="1426464"/>
            <a:ext cx="9558528" cy="5431536"/>
          </a:xfrm>
          <a:prstGeom prst="rect">
            <a:avLst/>
          </a:prstGeom>
        </p:spPr>
        <p:txBody>
          <a:bodyPr spcFirstLastPara="1" wrap="square" lIns="91425" tIns="45700" rIns="91425" bIns="45700" anchor="t" anchorCtr="0">
            <a:normAutofit/>
          </a:bodyPr>
          <a:lstStyle/>
          <a:p>
            <a:pPr algn="just"/>
            <a:endParaRPr lang="pt-BR" sz="1800" dirty="0">
              <a:latin typeface="Arial" panose="020B0604020202020204" pitchFamily="34" charset="0"/>
            </a:endParaRPr>
          </a:p>
          <a:p>
            <a:pPr algn="just"/>
            <a:endParaRPr lang="pt-BR" sz="1800" dirty="0">
              <a:latin typeface="Arial" panose="020B0604020202020204" pitchFamily="34" charset="0"/>
            </a:endParaRPr>
          </a:p>
          <a:p>
            <a:pPr algn="just"/>
            <a:endParaRPr lang="pt-BR" sz="1800" dirty="0">
              <a:latin typeface="Arial" panose="020B0604020202020204" pitchFamily="34" charset="0"/>
            </a:endParaRPr>
          </a:p>
          <a:p>
            <a:pPr algn="just"/>
            <a:r>
              <a:rPr lang="pt-BR" sz="1800" dirty="0">
                <a:latin typeface="Arial" panose="020B0604020202020204" pitchFamily="34" charset="0"/>
              </a:rPr>
              <a:t>Art. 23.</a:t>
            </a:r>
            <a:r>
              <a:rPr lang="pt-BR" sz="1800" b="1" dirty="0">
                <a:latin typeface="Arial" panose="020B0604020202020204" pitchFamily="34" charset="0"/>
              </a:rPr>
              <a:t> </a:t>
            </a:r>
            <a:r>
              <a:rPr lang="pt-BR" sz="1800" dirty="0">
                <a:latin typeface="Arial" panose="020B0604020202020204" pitchFamily="34" charset="0"/>
              </a:rPr>
              <a:t>O valor previamente estimado da contratação deverá ser compatível com os valores praticados pelo mercado, considerados os preços constantes de bancos de dados públicos e as quantidades a serem contratadas, observadas a potencial economia de escala e as peculiaridades do local de execução do objeto.</a:t>
            </a:r>
            <a:endParaRPr lang="pt-BR" sz="1800" dirty="0">
              <a:latin typeface="Times New Roman" panose="02020603050405020304" pitchFamily="18" charset="0"/>
            </a:endParaRPr>
          </a:p>
          <a:p>
            <a:pPr algn="just"/>
            <a:endParaRPr lang="pt-BR" sz="1800" dirty="0">
              <a:latin typeface="Arial" panose="020B0604020202020204" pitchFamily="34" charset="0"/>
            </a:endParaRPr>
          </a:p>
          <a:p>
            <a:pPr algn="just"/>
            <a:r>
              <a:rPr lang="pt-BR" sz="1800" dirty="0">
                <a:latin typeface="Arial" panose="020B0604020202020204" pitchFamily="34" charset="0"/>
              </a:rPr>
              <a:t>§ 1º No processo licitatório para aquisição de bens e contratação de serviços em geral, conforme regulamento, o valor estimado será definido com base no melhor preço aferido por meio da utilização dos seguintes parâmetros, adotados de forma combinada ou não: </a:t>
            </a:r>
            <a:r>
              <a:rPr lang="pt-BR" sz="1800" b="1" dirty="0">
                <a:solidFill>
                  <a:srgbClr val="FF0000"/>
                </a:solidFill>
                <a:latin typeface="Arial" panose="020B0604020202020204" pitchFamily="34" charset="0"/>
              </a:rPr>
              <a:t>ORDEM SEQUENCIAL!!!!!</a:t>
            </a:r>
            <a:endParaRPr lang="pt-BR" sz="1800" b="1" dirty="0">
              <a:solidFill>
                <a:srgbClr val="FF0000"/>
              </a:solidFill>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951866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234696" y="130759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r>
              <a:rPr lang="pt-BR" sz="3200" dirty="0"/>
              <a:t> </a:t>
            </a:r>
            <a:br>
              <a:rPr lang="pt-BR" sz="3200" dirty="0"/>
            </a:b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344424" y="877824"/>
            <a:ext cx="9558528" cy="5431536"/>
          </a:xfrm>
          <a:prstGeom prst="rect">
            <a:avLst/>
          </a:prstGeom>
        </p:spPr>
        <p:txBody>
          <a:bodyPr spcFirstLastPara="1" wrap="square" lIns="91425" tIns="45700" rIns="91425" bIns="45700" anchor="t" anchorCtr="0">
            <a:normAutofit/>
          </a:bodyPr>
          <a:lstStyle/>
          <a:p>
            <a:pPr algn="just"/>
            <a:endParaRPr lang="pt-BR" sz="1800" dirty="0">
              <a:latin typeface="Arial" panose="020B0604020202020204" pitchFamily="34" charset="0"/>
            </a:endParaRPr>
          </a:p>
          <a:p>
            <a:pPr algn="just"/>
            <a:endParaRPr lang="pt-BR" sz="1800" dirty="0">
              <a:latin typeface="Arial" panose="020B0604020202020204" pitchFamily="34" charset="0"/>
            </a:endParaRPr>
          </a:p>
          <a:p>
            <a:pPr algn="just">
              <a:lnSpc>
                <a:spcPct val="100000"/>
              </a:lnSpc>
            </a:pPr>
            <a:r>
              <a:rPr lang="pt-BR" sz="1800" spc="-1" dirty="0">
                <a:latin typeface="Arial" panose="020B0604020202020204"/>
                <a:ea typeface="Arial" panose="020B0604020202020204"/>
              </a:rPr>
              <a:t>I - composição de custos unitários menores ou iguais à mediana do item correspondente no painel para consulta de preços ou no banco de preços em saúde disponíveis no Portal Nacional de Contratações Públicas (PNCP);</a:t>
            </a:r>
            <a:endParaRPr lang="pt-BR" sz="1800" spc="-1" dirty="0">
              <a:latin typeface="Arial" panose="020B0604020202020204"/>
            </a:endParaRPr>
          </a:p>
          <a:p>
            <a:pPr algn="just">
              <a:lnSpc>
                <a:spcPct val="100000"/>
              </a:lnSpc>
            </a:pPr>
            <a:endParaRPr lang="pt-BR" sz="1800" spc="-1" dirty="0">
              <a:latin typeface="Arial" panose="020B0604020202020204"/>
            </a:endParaRPr>
          </a:p>
          <a:p>
            <a:pPr algn="just">
              <a:lnSpc>
                <a:spcPct val="100000"/>
              </a:lnSpc>
            </a:pPr>
            <a:r>
              <a:rPr lang="pt-BR" sz="1800" spc="-1" dirty="0">
                <a:latin typeface="Arial" panose="020B0604020202020204"/>
                <a:ea typeface="Arial" panose="020B0604020202020204"/>
              </a:rPr>
              <a:t>II - contratações similares feitas pela Administração Pública, em execução ou concluídas no período de 1 (um) ano anterior à data da pesquisa de preços, inclusive mediante sistema de registro de preços, observado o índice de atualização de preços correspondente;</a:t>
            </a:r>
            <a:endParaRPr lang="pt-BR" sz="1800" spc="-1" dirty="0">
              <a:latin typeface="Arial" panose="020B0604020202020204"/>
            </a:endParaRPr>
          </a:p>
          <a:p>
            <a:pPr algn="just">
              <a:lnSpc>
                <a:spcPct val="100000"/>
              </a:lnSpc>
            </a:pPr>
            <a:endParaRPr lang="pt-BR" sz="1800" spc="-1" dirty="0">
              <a:latin typeface="Arial" panose="020B0604020202020204"/>
            </a:endParaRPr>
          </a:p>
          <a:p>
            <a:pPr algn="just">
              <a:lnSpc>
                <a:spcPct val="100000"/>
              </a:lnSpc>
            </a:pPr>
            <a:r>
              <a:rPr lang="pt-BR" sz="1800" spc="-1" dirty="0">
                <a:latin typeface="Arial" panose="020B0604020202020204"/>
                <a:ea typeface="Arial" panose="020B0604020202020204"/>
              </a:rPr>
              <a:t>III - utilização de dados de pesquisa publicada em mídia especializada, de tabela de referência formalmente aprovada pelo Poder Executivo federal e de sítios eletrônicos especializados ou de domínio amplo, desde que contenham a data e hora de acesso;</a:t>
            </a:r>
            <a:endParaRPr lang="pt-BR" sz="1800" spc="-1" dirty="0">
              <a:latin typeface="Arial" panose="020B0604020202020204"/>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388555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234696" y="130759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r>
              <a:rPr lang="pt-BR" sz="3200" dirty="0"/>
              <a:t> </a:t>
            </a:r>
            <a:br>
              <a:rPr lang="pt-BR" sz="3200" dirty="0"/>
            </a:b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344424" y="877824"/>
            <a:ext cx="9558528" cy="5431536"/>
          </a:xfrm>
          <a:prstGeom prst="rect">
            <a:avLst/>
          </a:prstGeom>
        </p:spPr>
        <p:txBody>
          <a:bodyPr spcFirstLastPara="1" wrap="square" lIns="91425" tIns="45700" rIns="91425" bIns="45700" anchor="t" anchorCtr="0">
            <a:normAutofit/>
          </a:bodyPr>
          <a:lstStyle/>
          <a:p>
            <a:pPr algn="just"/>
            <a:endParaRPr lang="pt-BR" sz="1800" dirty="0">
              <a:latin typeface="Arial" panose="020B0604020202020204" pitchFamily="34" charset="0"/>
            </a:endParaRPr>
          </a:p>
          <a:p>
            <a:pPr algn="just"/>
            <a:endParaRPr lang="pt-BR" sz="1800" dirty="0">
              <a:latin typeface="Arial" panose="020B0604020202020204" pitchFamily="34" charset="0"/>
            </a:endParaRPr>
          </a:p>
          <a:p>
            <a:pPr algn="just">
              <a:lnSpc>
                <a:spcPct val="100000"/>
              </a:lnSpc>
            </a:pPr>
            <a:r>
              <a:rPr lang="pt-BR" sz="1800" spc="-1" dirty="0">
                <a:latin typeface="Arial" panose="020B0604020202020204"/>
                <a:ea typeface="Arial" panose="020B0604020202020204"/>
              </a:rPr>
              <a:t>IV - pesquisa direta com no mínimo 3 (três) fornecedores, mediante solicitação formal de cotação, desde que seja apresentada justificativa da escolha desses fornecedores e que não tenham sido obtidos os orçamentos com mais de 6 (seis) meses de antecedência da data de divulgação do edital;</a:t>
            </a:r>
            <a:endParaRPr lang="pt-BR" sz="1800" spc="-1" dirty="0">
              <a:latin typeface="Arial" panose="020B0604020202020204"/>
            </a:endParaRPr>
          </a:p>
          <a:p>
            <a:pPr algn="just">
              <a:lnSpc>
                <a:spcPct val="100000"/>
              </a:lnSpc>
            </a:pPr>
            <a:endParaRPr lang="pt-BR" sz="1800" spc="-1" dirty="0">
              <a:latin typeface="Arial" panose="020B0604020202020204"/>
            </a:endParaRPr>
          </a:p>
          <a:p>
            <a:pPr algn="just">
              <a:lnSpc>
                <a:spcPct val="100000"/>
              </a:lnSpc>
            </a:pPr>
            <a:endParaRPr lang="pt-BR" sz="1800" spc="-1" dirty="0">
              <a:latin typeface="Arial" panose="020B0604020202020204"/>
              <a:ea typeface="Arial" panose="020B0604020202020204"/>
            </a:endParaRPr>
          </a:p>
          <a:p>
            <a:pPr algn="just">
              <a:lnSpc>
                <a:spcPct val="100000"/>
              </a:lnSpc>
            </a:pPr>
            <a:endParaRPr lang="pt-BR" sz="1800" spc="-1" dirty="0">
              <a:latin typeface="Arial" panose="020B0604020202020204"/>
              <a:ea typeface="Arial" panose="020B0604020202020204"/>
            </a:endParaRPr>
          </a:p>
          <a:p>
            <a:pPr algn="just">
              <a:lnSpc>
                <a:spcPct val="100000"/>
              </a:lnSpc>
            </a:pPr>
            <a:endParaRPr lang="pt-BR" sz="1800" spc="-1" dirty="0">
              <a:latin typeface="Arial" panose="020B0604020202020204"/>
              <a:ea typeface="Arial" panose="020B0604020202020204"/>
            </a:endParaRPr>
          </a:p>
          <a:p>
            <a:pPr algn="just">
              <a:lnSpc>
                <a:spcPct val="100000"/>
              </a:lnSpc>
            </a:pPr>
            <a:r>
              <a:rPr lang="pt-BR" sz="1800" spc="-1" dirty="0">
                <a:latin typeface="Arial" panose="020B0604020202020204"/>
                <a:ea typeface="Arial" panose="020B0604020202020204"/>
              </a:rPr>
              <a:t>V - pesquisa na base nacional de notas fiscais eletrônicas, na forma de regulamento.</a:t>
            </a:r>
            <a:endParaRPr lang="pt-BR" sz="1800" spc="-1" dirty="0">
              <a:latin typeface="Arial" panose="020B0604020202020204"/>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07603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690700"/>
            <a:ext cx="9073896" cy="4454068"/>
          </a:xfrm>
          <a:prstGeom prst="rect">
            <a:avLst/>
          </a:prstGeom>
        </p:spPr>
        <p:txBody>
          <a:bodyPr spcFirstLastPara="1" wrap="square" lIns="91425" tIns="45700" rIns="91425" bIns="45700" anchor="t" anchorCtr="0">
            <a:normAutofit fontScale="92500" lnSpcReduction="10000"/>
          </a:bodyPr>
          <a:lstStyle/>
          <a:p>
            <a:pPr indent="-171450">
              <a:lnSpc>
                <a:spcPct val="90000"/>
              </a:lnSpc>
              <a:spcBef>
                <a:spcPts val="470"/>
              </a:spcBef>
              <a:buFont typeface="Arial" panose="020B0604020202020204" pitchFamily="34" charset="0"/>
              <a:buChar char="•"/>
            </a:pPr>
            <a:r>
              <a:rPr lang="en-US" sz="2800" spc="-1" dirty="0"/>
              <a:t>Art. 1º </a:t>
            </a:r>
            <a:r>
              <a:rPr lang="en-US" sz="2800" spc="-1" dirty="0" err="1"/>
              <a:t>Esta</a:t>
            </a:r>
            <a:r>
              <a:rPr lang="en-US" sz="2800" spc="-1" dirty="0"/>
              <a:t> Lei </a:t>
            </a:r>
            <a:r>
              <a:rPr lang="en-US" sz="2800" spc="-1" dirty="0" err="1"/>
              <a:t>estabelece</a:t>
            </a:r>
            <a:r>
              <a:rPr lang="en-US" sz="2800" spc="-1" dirty="0"/>
              <a:t> </a:t>
            </a:r>
            <a:r>
              <a:rPr lang="en-US" sz="2800" spc="-1" dirty="0" err="1"/>
              <a:t>normas</a:t>
            </a:r>
            <a:r>
              <a:rPr lang="en-US" sz="2800" spc="-1" dirty="0"/>
              <a:t> </a:t>
            </a:r>
            <a:r>
              <a:rPr lang="en-US" sz="2800" spc="-1" dirty="0" err="1"/>
              <a:t>gerais</a:t>
            </a:r>
            <a:r>
              <a:rPr lang="en-US" sz="2800" spc="-1" dirty="0"/>
              <a:t> de </a:t>
            </a:r>
            <a:r>
              <a:rPr lang="en-US" sz="2800" spc="-1" dirty="0" err="1"/>
              <a:t>licitação</a:t>
            </a:r>
            <a:r>
              <a:rPr lang="en-US" sz="2800" spc="-1" dirty="0"/>
              <a:t> e </a:t>
            </a:r>
            <a:r>
              <a:rPr lang="en-US" sz="2800" spc="-1" dirty="0" err="1"/>
              <a:t>contratação</a:t>
            </a:r>
            <a:r>
              <a:rPr lang="en-US" sz="2800" spc="-1" dirty="0"/>
              <a:t> para as </a:t>
            </a:r>
            <a:r>
              <a:rPr lang="en-US" sz="2800" spc="-1" dirty="0" err="1"/>
              <a:t>Administrações</a:t>
            </a:r>
            <a:r>
              <a:rPr lang="en-US" sz="2800" spc="-1" dirty="0"/>
              <a:t> </a:t>
            </a:r>
            <a:r>
              <a:rPr lang="en-US" sz="2800" spc="-1" dirty="0" err="1"/>
              <a:t>Públicas</a:t>
            </a:r>
            <a:r>
              <a:rPr lang="en-US" sz="2800" spc="-1" dirty="0"/>
              <a:t> </a:t>
            </a:r>
            <a:r>
              <a:rPr lang="en-US" sz="2800" spc="-1" dirty="0" err="1"/>
              <a:t>diretas</a:t>
            </a:r>
            <a:r>
              <a:rPr lang="en-US" sz="2800" spc="-1" dirty="0"/>
              <a:t>, </a:t>
            </a:r>
            <a:r>
              <a:rPr lang="en-US" sz="2800" spc="-1" dirty="0" err="1"/>
              <a:t>autárquicas</a:t>
            </a:r>
            <a:r>
              <a:rPr lang="en-US" sz="2800" spc="-1" dirty="0"/>
              <a:t> e </a:t>
            </a:r>
            <a:r>
              <a:rPr lang="en-US" sz="2800" spc="-1" dirty="0" err="1"/>
              <a:t>fundacionais</a:t>
            </a:r>
            <a:r>
              <a:rPr lang="en-US" sz="2800" spc="-1" dirty="0"/>
              <a:t> da </a:t>
            </a:r>
            <a:r>
              <a:rPr lang="en-US" sz="2800" spc="-1" dirty="0" err="1"/>
              <a:t>União</a:t>
            </a:r>
            <a:r>
              <a:rPr lang="en-US" sz="2800" spc="-1" dirty="0"/>
              <a:t>, dos </a:t>
            </a:r>
            <a:r>
              <a:rPr lang="en-US" sz="2800" spc="-1" dirty="0" err="1"/>
              <a:t>Estados</a:t>
            </a:r>
            <a:r>
              <a:rPr lang="en-US" sz="2800" spc="-1" dirty="0"/>
              <a:t>, do Distrito Federal e dos </a:t>
            </a:r>
            <a:r>
              <a:rPr lang="en-US" sz="2800" b="1" u="sng" spc="-1" dirty="0" err="1"/>
              <a:t>Municípios</a:t>
            </a:r>
            <a:r>
              <a:rPr lang="en-US" sz="2800" spc="-1" dirty="0"/>
              <a:t>, e </a:t>
            </a:r>
            <a:r>
              <a:rPr lang="en-US" sz="2800" spc="-1" dirty="0" err="1"/>
              <a:t>abrange</a:t>
            </a:r>
            <a:r>
              <a:rPr lang="en-US" sz="2800" spc="-1" dirty="0"/>
              <a:t>:</a:t>
            </a:r>
          </a:p>
          <a:p>
            <a:pPr indent="-171450">
              <a:lnSpc>
                <a:spcPct val="90000"/>
              </a:lnSpc>
              <a:spcBef>
                <a:spcPts val="470"/>
              </a:spcBef>
              <a:buFont typeface="Arial" panose="020B0604020202020204" pitchFamily="34" charset="0"/>
              <a:buChar char="•"/>
            </a:pPr>
            <a:endParaRPr lang="en-US" sz="2800" spc="-1" dirty="0"/>
          </a:p>
          <a:p>
            <a:pPr indent="-171450">
              <a:lnSpc>
                <a:spcPct val="90000"/>
              </a:lnSpc>
              <a:spcBef>
                <a:spcPts val="470"/>
              </a:spcBef>
              <a:buFont typeface="Arial" panose="020B0604020202020204" pitchFamily="34" charset="0"/>
              <a:buChar char="•"/>
            </a:pPr>
            <a:r>
              <a:rPr lang="en-US" sz="2800" spc="-1" dirty="0"/>
              <a:t>I - </a:t>
            </a:r>
            <a:r>
              <a:rPr lang="en-US" sz="2800" spc="-1" dirty="0" err="1"/>
              <a:t>os</a:t>
            </a:r>
            <a:r>
              <a:rPr lang="en-US" sz="2800" spc="-1" dirty="0"/>
              <a:t> </a:t>
            </a:r>
            <a:r>
              <a:rPr lang="en-US" sz="2800" spc="-1" dirty="0" err="1"/>
              <a:t>órgãos</a:t>
            </a:r>
            <a:r>
              <a:rPr lang="en-US" sz="2800" spc="-1" dirty="0"/>
              <a:t> dos </a:t>
            </a:r>
            <a:r>
              <a:rPr lang="en-US" sz="2800" spc="-1" dirty="0" err="1"/>
              <a:t>Poderes</a:t>
            </a:r>
            <a:r>
              <a:rPr lang="en-US" sz="2800" spc="-1" dirty="0"/>
              <a:t> </a:t>
            </a:r>
            <a:r>
              <a:rPr lang="en-US" sz="2800" spc="-1" dirty="0" err="1"/>
              <a:t>Legislativo</a:t>
            </a:r>
            <a:r>
              <a:rPr lang="en-US" sz="2800" spc="-1" dirty="0"/>
              <a:t> e </a:t>
            </a:r>
            <a:r>
              <a:rPr lang="en-US" sz="2800" spc="-1" dirty="0" err="1"/>
              <a:t>Judiciário</a:t>
            </a:r>
            <a:r>
              <a:rPr lang="en-US" sz="2800" spc="-1" dirty="0"/>
              <a:t> da </a:t>
            </a:r>
            <a:r>
              <a:rPr lang="en-US" sz="2800" spc="-1" dirty="0" err="1"/>
              <a:t>União</a:t>
            </a:r>
            <a:r>
              <a:rPr lang="en-US" sz="2800" spc="-1" dirty="0"/>
              <a:t>, dos </a:t>
            </a:r>
            <a:r>
              <a:rPr lang="en-US" sz="2800" spc="-1" dirty="0" err="1"/>
              <a:t>Estados</a:t>
            </a:r>
            <a:r>
              <a:rPr lang="en-US" sz="2800" spc="-1" dirty="0"/>
              <a:t> e do Distrito Federal e </a:t>
            </a:r>
            <a:r>
              <a:rPr lang="en-US" sz="2800" spc="-1" dirty="0" err="1"/>
              <a:t>os</a:t>
            </a:r>
            <a:r>
              <a:rPr lang="en-US" sz="2800" spc="-1" dirty="0"/>
              <a:t> </a:t>
            </a:r>
            <a:r>
              <a:rPr lang="en-US" sz="2800" spc="-1" dirty="0" err="1"/>
              <a:t>órgãos</a:t>
            </a:r>
            <a:r>
              <a:rPr lang="en-US" sz="2800" spc="-1" dirty="0"/>
              <a:t> do </a:t>
            </a:r>
            <a:r>
              <a:rPr lang="en-US" sz="2800" spc="-1" dirty="0" err="1"/>
              <a:t>Poder</a:t>
            </a:r>
            <a:r>
              <a:rPr lang="en-US" sz="2800" spc="-1" dirty="0"/>
              <a:t> </a:t>
            </a:r>
            <a:r>
              <a:rPr lang="en-US" sz="2800" spc="-1" dirty="0" err="1"/>
              <a:t>Legislativo</a:t>
            </a:r>
            <a:r>
              <a:rPr lang="en-US" sz="2800" spc="-1" dirty="0"/>
              <a:t> dos </a:t>
            </a:r>
            <a:r>
              <a:rPr lang="en-US" sz="2800" b="1" u="sng" spc="-1" dirty="0" err="1"/>
              <a:t>Municípios</a:t>
            </a:r>
            <a:r>
              <a:rPr lang="en-US" sz="2800" spc="-1" dirty="0"/>
              <a:t>, </a:t>
            </a:r>
            <a:r>
              <a:rPr lang="en-US" sz="2800" spc="-1" dirty="0" err="1"/>
              <a:t>quando</a:t>
            </a:r>
            <a:r>
              <a:rPr lang="en-US" sz="2800" spc="-1" dirty="0"/>
              <a:t> no </a:t>
            </a:r>
            <a:r>
              <a:rPr lang="en-US" sz="2800" spc="-1" dirty="0" err="1"/>
              <a:t>desempenho</a:t>
            </a:r>
            <a:r>
              <a:rPr lang="en-US" sz="2800" spc="-1" dirty="0"/>
              <a:t> de </a:t>
            </a:r>
            <a:r>
              <a:rPr lang="en-US" sz="2800" spc="-1" dirty="0" err="1"/>
              <a:t>função</a:t>
            </a:r>
            <a:r>
              <a:rPr lang="en-US" sz="2800" spc="-1" dirty="0"/>
              <a:t> </a:t>
            </a:r>
            <a:r>
              <a:rPr lang="en-US" sz="2800" spc="-1" dirty="0" err="1"/>
              <a:t>administrativa</a:t>
            </a:r>
            <a:r>
              <a:rPr lang="en-US" sz="2800" spc="-1" dirty="0"/>
              <a:t>;</a:t>
            </a:r>
          </a:p>
          <a:p>
            <a:pPr indent="-171450">
              <a:lnSpc>
                <a:spcPct val="90000"/>
              </a:lnSpc>
              <a:spcBef>
                <a:spcPts val="470"/>
              </a:spcBef>
              <a:buFont typeface="Arial" panose="020B0604020202020204" pitchFamily="34" charset="0"/>
              <a:buChar char="•"/>
            </a:pPr>
            <a:endParaRPr lang="en-US" sz="2800" spc="-1" dirty="0"/>
          </a:p>
          <a:p>
            <a:pPr indent="-171450">
              <a:lnSpc>
                <a:spcPct val="90000"/>
              </a:lnSpc>
              <a:spcBef>
                <a:spcPts val="470"/>
              </a:spcBef>
              <a:buFont typeface="Arial" panose="020B0604020202020204" pitchFamily="34" charset="0"/>
              <a:buChar char="•"/>
            </a:pPr>
            <a:r>
              <a:rPr lang="en-US" sz="2800" spc="-1" dirty="0"/>
              <a:t>II - </a:t>
            </a:r>
            <a:r>
              <a:rPr lang="en-US" sz="2800" spc="-1" dirty="0" err="1"/>
              <a:t>os</a:t>
            </a:r>
            <a:r>
              <a:rPr lang="en-US" sz="2800" spc="-1" dirty="0"/>
              <a:t> </a:t>
            </a:r>
            <a:r>
              <a:rPr lang="en-US" sz="2800" spc="-1" dirty="0" err="1"/>
              <a:t>fundos</a:t>
            </a:r>
            <a:r>
              <a:rPr lang="en-US" sz="2800" spc="-1" dirty="0"/>
              <a:t> </a:t>
            </a:r>
            <a:r>
              <a:rPr lang="en-US" sz="2800" spc="-1" dirty="0" err="1"/>
              <a:t>especiais</a:t>
            </a:r>
            <a:r>
              <a:rPr lang="en-US" sz="2800" spc="-1" dirty="0"/>
              <a:t> e as </a:t>
            </a:r>
            <a:r>
              <a:rPr lang="en-US" sz="2800" spc="-1" dirty="0" err="1"/>
              <a:t>demais</a:t>
            </a:r>
            <a:r>
              <a:rPr lang="en-US" sz="2800" spc="-1" dirty="0"/>
              <a:t> </a:t>
            </a:r>
            <a:r>
              <a:rPr lang="en-US" sz="2800" spc="-1" dirty="0" err="1"/>
              <a:t>entidades</a:t>
            </a:r>
            <a:r>
              <a:rPr lang="en-US" sz="2800" spc="-1" dirty="0"/>
              <a:t> </a:t>
            </a:r>
            <a:r>
              <a:rPr lang="en-US" sz="2800" spc="-1" dirty="0" err="1"/>
              <a:t>controladas</a:t>
            </a:r>
            <a:r>
              <a:rPr lang="en-US" sz="2800" spc="-1" dirty="0"/>
              <a:t> </a:t>
            </a:r>
            <a:r>
              <a:rPr lang="en-US" sz="2800" spc="-1" dirty="0" err="1"/>
              <a:t>direta</a:t>
            </a:r>
            <a:r>
              <a:rPr lang="en-US" sz="2800" spc="-1" dirty="0"/>
              <a:t> </a:t>
            </a:r>
            <a:r>
              <a:rPr lang="en-US" sz="2800" spc="-1" dirty="0" err="1"/>
              <a:t>ou</a:t>
            </a:r>
            <a:r>
              <a:rPr lang="en-US" sz="2800" spc="-1" dirty="0"/>
              <a:t> </a:t>
            </a:r>
            <a:r>
              <a:rPr lang="en-US" sz="2800" spc="-1" dirty="0" err="1"/>
              <a:t>indiretamente</a:t>
            </a:r>
            <a:r>
              <a:rPr lang="en-US" sz="2800" spc="-1" dirty="0"/>
              <a:t> pela </a:t>
            </a:r>
            <a:r>
              <a:rPr lang="en-US" sz="2800" spc="-1" dirty="0" err="1"/>
              <a:t>Administração</a:t>
            </a:r>
            <a:r>
              <a:rPr lang="en-US" sz="2800" spc="-1" dirty="0"/>
              <a:t> </a:t>
            </a:r>
            <a:r>
              <a:rPr lang="en-US" sz="2800" spc="-1" dirty="0" err="1"/>
              <a:t>Pública</a:t>
            </a:r>
            <a:r>
              <a:rPr lang="en-US" sz="2800" spc="-1" dirty="0"/>
              <a:t>.</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10309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234696" y="1307592"/>
            <a:ext cx="10515600" cy="977456"/>
          </a:xfrm>
          <a:prstGeom prst="rect">
            <a:avLst/>
          </a:prstGeom>
          <a:noFill/>
          <a:ln>
            <a:noFill/>
          </a:ln>
        </p:spPr>
        <p:txBody>
          <a:bodyPr spcFirstLastPara="1" wrap="square" lIns="91425" tIns="45700" rIns="91425" bIns="45700" anchor="ctr" anchorCtr="0">
            <a:normAutofit fontScale="90000"/>
          </a:bodyPr>
          <a:lstStyle/>
          <a:p>
            <a:pPr marL="19050" algn="ctr">
              <a:lnSpc>
                <a:spcPct val="100000"/>
              </a:lnSpc>
            </a:pPr>
            <a:r>
              <a:rPr lang="pt-BR" sz="3200" dirty="0"/>
              <a:t> </a:t>
            </a:r>
            <a:br>
              <a:rPr lang="pt-BR" sz="3200" dirty="0"/>
            </a:br>
            <a:br>
              <a:rPr lang="pt-BR" sz="3200" dirty="0">
                <a:solidFill>
                  <a:schemeClr val="tx1"/>
                </a:solidFill>
              </a:rPr>
            </a:br>
            <a:endParaRPr lang="pt-BR" sz="3200" b="0" strike="noStrike" spc="-1" dirty="0">
              <a:latin typeface="Arial" panose="020B0604020202020204"/>
            </a:endParaRPr>
          </a:p>
        </p:txBody>
      </p:sp>
      <p:sp>
        <p:nvSpPr>
          <p:cNvPr id="96" name="Google Shape;96;p5"/>
          <p:cNvSpPr txBox="1">
            <a:spLocks noGrp="1"/>
          </p:cNvSpPr>
          <p:nvPr>
            <p:ph type="body" idx="1"/>
          </p:nvPr>
        </p:nvSpPr>
        <p:spPr>
          <a:xfrm>
            <a:off x="344424" y="877824"/>
            <a:ext cx="9558528" cy="5431536"/>
          </a:xfrm>
          <a:prstGeom prst="rect">
            <a:avLst/>
          </a:prstGeom>
        </p:spPr>
        <p:txBody>
          <a:bodyPr spcFirstLastPara="1" wrap="square" lIns="91425" tIns="45700" rIns="91425" bIns="45700" anchor="t" anchorCtr="0">
            <a:normAutofit/>
          </a:bodyPr>
          <a:lstStyle/>
          <a:p>
            <a:pPr algn="just"/>
            <a:endParaRPr lang="pt-BR" sz="1800" dirty="0">
              <a:latin typeface="Arial" panose="020B0604020202020204" pitchFamily="34" charset="0"/>
            </a:endParaRPr>
          </a:p>
          <a:p>
            <a:pPr algn="just"/>
            <a:endParaRPr lang="pt-BR" sz="1800" dirty="0">
              <a:latin typeface="Arial" panose="020B0604020202020204" pitchFamily="34" charset="0"/>
            </a:endParaRPr>
          </a:p>
          <a:p>
            <a:pPr algn="just">
              <a:lnSpc>
                <a:spcPct val="100000"/>
              </a:lnSpc>
            </a:pPr>
            <a:r>
              <a:rPr lang="pt-BR" sz="1800" spc="-1" dirty="0">
                <a:latin typeface="Arial" panose="020B0604020202020204"/>
                <a:ea typeface="Arial" panose="020B0604020202020204"/>
              </a:rPr>
              <a:t>IV - pesquisa direta com no mínimo 3 (três) fornecedores, mediante solicitação formal de cotação, desde que seja apresentada justificativa da escolha desses fornecedores e que não tenham sido obtidos os orçamentos com mais de 6 (seis) meses de antecedência da data de divulgação do edital;</a:t>
            </a:r>
            <a:endParaRPr lang="pt-BR" sz="1800" spc="-1" dirty="0">
              <a:latin typeface="Arial" panose="020B0604020202020204"/>
            </a:endParaRPr>
          </a:p>
          <a:p>
            <a:pPr algn="just">
              <a:lnSpc>
                <a:spcPct val="100000"/>
              </a:lnSpc>
            </a:pPr>
            <a:endParaRPr lang="pt-BR" sz="1800" spc="-1" dirty="0">
              <a:latin typeface="Arial" panose="020B0604020202020204"/>
            </a:endParaRPr>
          </a:p>
          <a:p>
            <a:pPr algn="just">
              <a:lnSpc>
                <a:spcPct val="100000"/>
              </a:lnSpc>
            </a:pPr>
            <a:endParaRPr lang="pt-BR" sz="1800" spc="-1" dirty="0">
              <a:latin typeface="Arial" panose="020B0604020202020204"/>
              <a:ea typeface="Arial" panose="020B0604020202020204"/>
            </a:endParaRPr>
          </a:p>
          <a:p>
            <a:pPr algn="just">
              <a:lnSpc>
                <a:spcPct val="100000"/>
              </a:lnSpc>
            </a:pPr>
            <a:endParaRPr lang="pt-BR" sz="1800" spc="-1" dirty="0">
              <a:latin typeface="Arial" panose="020B0604020202020204"/>
              <a:ea typeface="Arial" panose="020B0604020202020204"/>
            </a:endParaRPr>
          </a:p>
          <a:p>
            <a:pPr algn="just">
              <a:lnSpc>
                <a:spcPct val="100000"/>
              </a:lnSpc>
            </a:pPr>
            <a:endParaRPr lang="pt-BR" sz="1800" spc="-1" dirty="0">
              <a:latin typeface="Arial" panose="020B0604020202020204"/>
              <a:ea typeface="Arial" panose="020B0604020202020204"/>
            </a:endParaRPr>
          </a:p>
          <a:p>
            <a:pPr algn="just">
              <a:lnSpc>
                <a:spcPct val="100000"/>
              </a:lnSpc>
            </a:pPr>
            <a:r>
              <a:rPr lang="pt-BR" sz="1800" spc="-1" dirty="0">
                <a:latin typeface="Arial" panose="020B0604020202020204"/>
                <a:ea typeface="Arial" panose="020B0604020202020204"/>
              </a:rPr>
              <a:t>V - pesquisa na base nacional de notas fiscais eletrônicas, na forma de regulamento.</a:t>
            </a:r>
            <a:endParaRPr lang="pt-BR" sz="1800" spc="-1" dirty="0">
              <a:latin typeface="Arial" panose="020B0604020202020204"/>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512813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Google Shape;151;p6"/>
          <p:cNvPicPr preferRelativeResize="0"/>
          <p:nvPr/>
        </p:nvPicPr>
        <p:blipFill>
          <a:blip r:embed="rId4">
            <a:alphaModFix/>
          </a:blip>
          <a:stretch>
            <a:fillRect/>
          </a:stretch>
        </p:blipFill>
        <p:spPr>
          <a:xfrm>
            <a:off x="6669400" y="2064299"/>
            <a:ext cx="3822925" cy="2293764"/>
          </a:xfrm>
          <a:prstGeom prst="rect">
            <a:avLst/>
          </a:prstGeom>
          <a:noFill/>
          <a:ln>
            <a:noFill/>
          </a:ln>
        </p:spPr>
      </p:pic>
      <p:sp>
        <p:nvSpPr>
          <p:cNvPr id="152" name="Google Shape;152;p6"/>
          <p:cNvSpPr txBox="1">
            <a:spLocks noGrp="1"/>
          </p:cNvSpPr>
          <p:nvPr>
            <p:ph type="title"/>
          </p:nvPr>
        </p:nvSpPr>
        <p:spPr>
          <a:xfrm>
            <a:off x="773375" y="254875"/>
            <a:ext cx="9276000" cy="208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pt-BR" sz="2800" b="1"/>
              <a:t>Pesquisa de Preços - Instrução Normativa PROPLAD/UTFPR nº 13, de 05 de maio de 2022​ </a:t>
            </a:r>
            <a:br>
              <a:rPr lang="pt-BR" sz="2800" b="1"/>
            </a:br>
            <a:br>
              <a:rPr lang="pt-BR" sz="2400"/>
            </a:br>
            <a:endParaRPr sz="2400"/>
          </a:p>
        </p:txBody>
      </p:sp>
      <p:sp>
        <p:nvSpPr>
          <p:cNvPr id="154" name="Google Shape;154;p6"/>
          <p:cNvSpPr/>
          <p:nvPr/>
        </p:nvSpPr>
        <p:spPr>
          <a:xfrm>
            <a:off x="773363" y="1456335"/>
            <a:ext cx="9552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0" i="0" u="none" strike="noStrike" cap="none">
                <a:solidFill>
                  <a:schemeClr val="dk1"/>
                </a:solidFill>
                <a:latin typeface="Calibri"/>
                <a:ea typeface="Calibri"/>
                <a:cs typeface="Calibri"/>
                <a:sym typeface="Calibri"/>
              </a:rPr>
              <a:t>Dispõe sobre os procedimentos administrativos básicos para a realização de pesquisa de preços para a aquisição de bens e contratação de serviços em geral no âmbito da UTFPR.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6"/>
          <p:cNvSpPr txBox="1"/>
          <p:nvPr/>
        </p:nvSpPr>
        <p:spPr>
          <a:xfrm>
            <a:off x="773375" y="2184188"/>
            <a:ext cx="4719600" cy="17394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200" b="1">
                <a:solidFill>
                  <a:schemeClr val="accent4"/>
                </a:solidFill>
                <a:latin typeface="Calibri"/>
                <a:ea typeface="Calibri"/>
                <a:cs typeface="Calibri"/>
                <a:sym typeface="Calibri"/>
              </a:rPr>
              <a:t>QUAL OBJETIVO?</a:t>
            </a:r>
            <a:endParaRPr sz="2200" b="1">
              <a:solidFill>
                <a:schemeClr val="accent4"/>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pt-BR" sz="1700" b="1">
                <a:solidFill>
                  <a:srgbClr val="FFFEE6"/>
                </a:solidFill>
                <a:latin typeface="Calibri"/>
                <a:ea typeface="Calibri"/>
                <a:cs typeface="Calibri"/>
                <a:sym typeface="Calibri"/>
              </a:rPr>
              <a:t>Art. 1º - Formação do preço estimado para qualquer processo de aquisição no âmbito da UTFPR.</a:t>
            </a:r>
            <a:endParaRPr sz="2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56" name="Google Shape;156;p6"/>
          <p:cNvSpPr txBox="1"/>
          <p:nvPr/>
        </p:nvSpPr>
        <p:spPr>
          <a:xfrm>
            <a:off x="3620375" y="3966000"/>
            <a:ext cx="4892700" cy="21396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200" b="1">
                <a:solidFill>
                  <a:schemeClr val="accent4"/>
                </a:solidFill>
                <a:latin typeface="Calibri"/>
                <a:ea typeface="Calibri"/>
                <a:cs typeface="Calibri"/>
                <a:sym typeface="Calibri"/>
              </a:rPr>
              <a:t>QUANDO UTILIZAR?</a:t>
            </a:r>
            <a:endParaRPr sz="1800" b="1">
              <a:solidFill>
                <a:srgbClr val="FFFFFF"/>
              </a:solidFill>
              <a:latin typeface="Calibri"/>
              <a:ea typeface="Calibri"/>
              <a:cs typeface="Calibri"/>
              <a:sym typeface="Calibri"/>
            </a:endParaRPr>
          </a:p>
          <a:p>
            <a:pPr marL="0" lvl="0" indent="0" algn="l" rtl="0">
              <a:spcBef>
                <a:spcPts val="0"/>
              </a:spcBef>
              <a:spcAft>
                <a:spcPts val="0"/>
              </a:spcAft>
              <a:buNone/>
            </a:pPr>
            <a:r>
              <a:rPr lang="pt-BR" sz="1800" b="1">
                <a:solidFill>
                  <a:srgbClr val="FFFFFF"/>
                </a:solidFill>
                <a:latin typeface="Calibri"/>
                <a:ea typeface="Calibri"/>
                <a:cs typeface="Calibri"/>
                <a:sym typeface="Calibri"/>
              </a:rPr>
              <a:t>                           Pregão Eletrônico</a:t>
            </a:r>
            <a:endParaRPr sz="1800" b="1">
              <a:solidFill>
                <a:srgbClr val="FFFFFF"/>
              </a:solidFill>
              <a:latin typeface="Calibri"/>
              <a:ea typeface="Calibri"/>
              <a:cs typeface="Calibri"/>
              <a:sym typeface="Calibri"/>
            </a:endParaRPr>
          </a:p>
          <a:p>
            <a:pPr marL="0" lvl="0" indent="0" algn="l" rtl="0">
              <a:spcBef>
                <a:spcPts val="0"/>
              </a:spcBef>
              <a:spcAft>
                <a:spcPts val="0"/>
              </a:spcAft>
              <a:buNone/>
            </a:pPr>
            <a:r>
              <a:rPr lang="pt-BR" sz="1800" b="1">
                <a:solidFill>
                  <a:srgbClr val="FFFFFF"/>
                </a:solidFill>
                <a:latin typeface="Calibri"/>
                <a:ea typeface="Calibri"/>
                <a:cs typeface="Calibri"/>
                <a:sym typeface="Calibri"/>
              </a:rPr>
              <a:t>                              Dispensa De Licitação</a:t>
            </a:r>
            <a:endParaRPr sz="1800" b="1">
              <a:solidFill>
                <a:srgbClr val="FFFFFF"/>
              </a:solidFill>
              <a:latin typeface="Calibri"/>
              <a:ea typeface="Calibri"/>
              <a:cs typeface="Calibri"/>
              <a:sym typeface="Calibri"/>
            </a:endParaRPr>
          </a:p>
          <a:p>
            <a:pPr marL="0" lvl="0" indent="0" algn="ctr" rtl="0">
              <a:spcBef>
                <a:spcPts val="0"/>
              </a:spcBef>
              <a:spcAft>
                <a:spcPts val="0"/>
              </a:spcAft>
              <a:buNone/>
            </a:pPr>
            <a:r>
              <a:rPr lang="pt-BR" sz="1800" b="1">
                <a:solidFill>
                  <a:srgbClr val="FFFFFF"/>
                </a:solidFill>
                <a:latin typeface="Calibri"/>
                <a:ea typeface="Calibri"/>
                <a:cs typeface="Calibri"/>
                <a:sym typeface="Calibri"/>
              </a:rPr>
              <a:t>Aferição da vantagem econômica das adesões às atas de registro de preços</a:t>
            </a:r>
            <a:endParaRPr sz="1800" b="1">
              <a:solidFill>
                <a:srgbClr val="FFFFFF"/>
              </a:solidFill>
              <a:latin typeface="Calibri"/>
              <a:ea typeface="Calibri"/>
              <a:cs typeface="Calibri"/>
              <a:sym typeface="Calibri"/>
            </a:endParaRPr>
          </a:p>
          <a:p>
            <a:pPr marL="0" lvl="0" indent="0" algn="ctr" rtl="0">
              <a:spcBef>
                <a:spcPts val="0"/>
              </a:spcBef>
              <a:spcAft>
                <a:spcPts val="0"/>
              </a:spcAft>
              <a:buNone/>
            </a:pPr>
            <a:r>
              <a:rPr lang="pt-BR" sz="1800" b="1">
                <a:solidFill>
                  <a:srgbClr val="FFFFFF"/>
                </a:solidFill>
                <a:latin typeface="Calibri"/>
                <a:ea typeface="Calibri"/>
                <a:cs typeface="Calibri"/>
                <a:sym typeface="Calibri"/>
              </a:rPr>
              <a:t>Execução Financeira de Auxílio Pesquisador…</a:t>
            </a:r>
            <a:endParaRPr sz="1800" b="1">
              <a:solidFill>
                <a:srgbClr val="FFFFFF"/>
              </a:solidFill>
              <a:latin typeface="Calibri"/>
              <a:ea typeface="Calibri"/>
              <a:cs typeface="Calibri"/>
              <a:sym typeface="Calibri"/>
            </a:endParaRPr>
          </a:p>
          <a:p>
            <a:pPr marL="0" lvl="0" indent="0" algn="ctr" rtl="0">
              <a:spcBef>
                <a:spcPts val="0"/>
              </a:spcBef>
              <a:spcAft>
                <a:spcPts val="0"/>
              </a:spcAft>
              <a:buNone/>
            </a:pPr>
            <a:endParaRPr sz="1500" b="1">
              <a:solidFill>
                <a:srgbClr val="FFFFFF"/>
              </a:solidFill>
              <a:latin typeface="Calibri"/>
              <a:ea typeface="Calibri"/>
              <a:cs typeface="Calibri"/>
              <a:sym typeface="Calibri"/>
            </a:endParaRPr>
          </a:p>
        </p:txBody>
      </p:sp>
      <p:sp>
        <p:nvSpPr>
          <p:cNvPr id="3" name="Espaço Reservado para Texto 2">
            <a:extLst>
              <a:ext uri="{FF2B5EF4-FFF2-40B4-BE49-F238E27FC236}">
                <a16:creationId xmlns:a16="http://schemas.microsoft.com/office/drawing/2014/main" id="{1CB5F36B-7130-E459-3402-AC146C58DC00}"/>
              </a:ext>
            </a:extLst>
          </p:cNvPr>
          <p:cNvSpPr>
            <a:spLocks noGrp="1"/>
          </p:cNvSpPr>
          <p:nvPr>
            <p:ph type="body" idx="1"/>
          </p:nvPr>
        </p:nvSpPr>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2" name="Google Shape;162;g1e0c4485737_3_0"/>
          <p:cNvSpPr/>
          <p:nvPr/>
        </p:nvSpPr>
        <p:spPr>
          <a:xfrm>
            <a:off x="773363" y="1456335"/>
            <a:ext cx="95526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3" name="Google Shape;163;g1e0c4485737_3_0"/>
          <p:cNvPicPr preferRelativeResize="0"/>
          <p:nvPr/>
        </p:nvPicPr>
        <p:blipFill>
          <a:blip r:embed="rId4">
            <a:alphaModFix/>
          </a:blip>
          <a:stretch>
            <a:fillRect/>
          </a:stretch>
        </p:blipFill>
        <p:spPr>
          <a:xfrm>
            <a:off x="911675" y="999000"/>
            <a:ext cx="2900000" cy="3114825"/>
          </a:xfrm>
          <a:prstGeom prst="rect">
            <a:avLst/>
          </a:prstGeom>
          <a:noFill/>
          <a:ln>
            <a:noFill/>
          </a:ln>
        </p:spPr>
      </p:pic>
      <p:sp>
        <p:nvSpPr>
          <p:cNvPr id="164" name="Google Shape;164;g1e0c4485737_3_0"/>
          <p:cNvSpPr txBox="1"/>
          <p:nvPr/>
        </p:nvSpPr>
        <p:spPr>
          <a:xfrm>
            <a:off x="4519525" y="1679050"/>
            <a:ext cx="4719600" cy="17547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200" b="1">
                <a:solidFill>
                  <a:schemeClr val="accent4"/>
                </a:solidFill>
                <a:latin typeface="Calibri"/>
                <a:ea typeface="Calibri"/>
                <a:cs typeface="Calibri"/>
                <a:sym typeface="Calibri"/>
              </a:rPr>
              <a:t>O QUE É PREÇO ESTIMADO?</a:t>
            </a:r>
            <a:endParaRPr sz="2200" b="1">
              <a:solidFill>
                <a:schemeClr val="accent4"/>
              </a:solidFill>
              <a:latin typeface="Calibri"/>
              <a:ea typeface="Calibri"/>
              <a:cs typeface="Calibri"/>
              <a:sym typeface="Calibri"/>
            </a:endParaRPr>
          </a:p>
          <a:p>
            <a:pPr marL="0" lvl="0" indent="0" algn="l" rtl="0">
              <a:spcBef>
                <a:spcPts val="0"/>
              </a:spcBef>
              <a:spcAft>
                <a:spcPts val="0"/>
              </a:spcAft>
              <a:buNone/>
            </a:pPr>
            <a:endParaRPr>
              <a:solidFill>
                <a:srgbClr val="FFFFFF"/>
              </a:solidFill>
              <a:latin typeface="Calibri"/>
              <a:ea typeface="Calibri"/>
              <a:cs typeface="Calibri"/>
              <a:sym typeface="Calibri"/>
            </a:endParaRPr>
          </a:p>
          <a:p>
            <a:pPr marL="0" lvl="0" indent="0" algn="ctr" rtl="0">
              <a:spcBef>
                <a:spcPts val="0"/>
              </a:spcBef>
              <a:spcAft>
                <a:spcPts val="0"/>
              </a:spcAft>
              <a:buNone/>
            </a:pPr>
            <a:r>
              <a:rPr lang="pt-BR" sz="1800" b="1">
                <a:solidFill>
                  <a:srgbClr val="FFFFFF"/>
                </a:solidFill>
                <a:latin typeface="Calibri"/>
                <a:ea typeface="Calibri"/>
                <a:cs typeface="Calibri"/>
                <a:sym typeface="Calibri"/>
              </a:rPr>
              <a:t>O preço máximo aceitável para o  processo de aquisição ou contratação</a:t>
            </a:r>
            <a:endParaRPr sz="2100" b="1">
              <a:solidFill>
                <a:srgbClr val="FFFFFF"/>
              </a:solidFill>
              <a:latin typeface="Calibri"/>
              <a:ea typeface="Calibri"/>
              <a:cs typeface="Calibri"/>
              <a:sym typeface="Calibri"/>
            </a:endParaRPr>
          </a:p>
          <a:p>
            <a:pPr marL="0" lvl="0" indent="0" algn="ctr" rtl="0">
              <a:spcBef>
                <a:spcPts val="0"/>
              </a:spcBef>
              <a:spcAft>
                <a:spcPts val="0"/>
              </a:spcAft>
              <a:buNone/>
            </a:pPr>
            <a:endParaRPr sz="1500" b="1">
              <a:solidFill>
                <a:srgbClr val="FFFFFF"/>
              </a:solidFill>
              <a:latin typeface="Calibri"/>
              <a:ea typeface="Calibri"/>
              <a:cs typeface="Calibri"/>
              <a:sym typeface="Calibri"/>
            </a:endParaRPr>
          </a:p>
          <a:p>
            <a:pPr marL="0" lvl="0" indent="0" algn="ctr" rtl="0">
              <a:spcBef>
                <a:spcPts val="0"/>
              </a:spcBef>
              <a:spcAft>
                <a:spcPts val="0"/>
              </a:spcAft>
              <a:buNone/>
            </a:pPr>
            <a:endParaRPr sz="1500" b="1">
              <a:solidFill>
                <a:srgbClr val="FFFFFF"/>
              </a:solidFill>
              <a:latin typeface="Calibri"/>
              <a:ea typeface="Calibri"/>
              <a:cs typeface="Calibri"/>
              <a:sym typeface="Calibri"/>
            </a:endParaRPr>
          </a:p>
        </p:txBody>
      </p:sp>
      <p:sp>
        <p:nvSpPr>
          <p:cNvPr id="165" name="Google Shape;165;g1e0c4485737_3_0"/>
          <p:cNvSpPr txBox="1"/>
          <p:nvPr/>
        </p:nvSpPr>
        <p:spPr>
          <a:xfrm>
            <a:off x="1066700" y="3993425"/>
            <a:ext cx="7186800" cy="20163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300" b="1">
                <a:solidFill>
                  <a:schemeClr val="accent4"/>
                </a:solidFill>
                <a:latin typeface="Calibri"/>
                <a:ea typeface="Calibri"/>
                <a:cs typeface="Calibri"/>
                <a:sym typeface="Calibri"/>
              </a:rPr>
              <a:t>QUEM DEVE REALIZAR A PESQUISA DE PREÇOS?</a:t>
            </a:r>
            <a:endParaRPr sz="2300" b="1">
              <a:solidFill>
                <a:schemeClr val="accent4"/>
              </a:solidFill>
              <a:latin typeface="Calibri"/>
              <a:ea typeface="Calibri"/>
              <a:cs typeface="Calibri"/>
              <a:sym typeface="Calibri"/>
            </a:endParaRPr>
          </a:p>
          <a:p>
            <a:pPr marL="0" lvl="0" indent="0" algn="l" rtl="0">
              <a:spcBef>
                <a:spcPts val="0"/>
              </a:spcBef>
              <a:spcAft>
                <a:spcPts val="0"/>
              </a:spcAft>
              <a:buNone/>
            </a:pPr>
            <a:endParaRPr sz="1500">
              <a:solidFill>
                <a:srgbClr val="FFFFFF"/>
              </a:solidFill>
              <a:latin typeface="Calibri"/>
              <a:ea typeface="Calibri"/>
              <a:cs typeface="Calibri"/>
              <a:sym typeface="Calibri"/>
            </a:endParaRPr>
          </a:p>
          <a:p>
            <a:pPr marL="0" lvl="0" indent="0" algn="ctr" rtl="0">
              <a:spcBef>
                <a:spcPts val="0"/>
              </a:spcBef>
              <a:spcAft>
                <a:spcPts val="0"/>
              </a:spcAft>
              <a:buNone/>
            </a:pPr>
            <a:r>
              <a:rPr lang="pt-BR" sz="1600" b="1">
                <a:solidFill>
                  <a:schemeClr val="lt1"/>
                </a:solidFill>
                <a:latin typeface="Calibri"/>
                <a:ea typeface="Calibri"/>
                <a:cs typeface="Calibri"/>
                <a:sym typeface="Calibri"/>
              </a:rPr>
              <a:t>Art. 5º – </a:t>
            </a:r>
            <a:r>
              <a:rPr lang="pt-BR" sz="1600" b="1">
                <a:solidFill>
                  <a:srgbClr val="FFFFFF"/>
                </a:solidFill>
                <a:latin typeface="Calibri"/>
                <a:ea typeface="Calibri"/>
                <a:cs typeface="Calibri"/>
                <a:sym typeface="Calibri"/>
              </a:rPr>
              <a:t>O preço estimado será obtido a partir de pesquisa de preços, sob </a:t>
            </a:r>
            <a:r>
              <a:rPr lang="pt-BR" sz="1600" b="1">
                <a:solidFill>
                  <a:srgbClr val="FF0000"/>
                </a:solidFill>
                <a:latin typeface="Calibri"/>
                <a:ea typeface="Calibri"/>
                <a:cs typeface="Calibri"/>
                <a:sym typeface="Calibri"/>
              </a:rPr>
              <a:t>r</a:t>
            </a:r>
            <a:r>
              <a:rPr lang="pt-BR" sz="1700" b="1">
                <a:solidFill>
                  <a:srgbClr val="FF0000"/>
                </a:solidFill>
                <a:latin typeface="Calibri"/>
                <a:ea typeface="Calibri"/>
                <a:cs typeface="Calibri"/>
                <a:sym typeface="Calibri"/>
              </a:rPr>
              <a:t>esponsabilidade do demandante e/ou membros requisitantes da equipe de planejamento da contratação</a:t>
            </a:r>
            <a:r>
              <a:rPr lang="pt-BR" sz="1700" b="1">
                <a:solidFill>
                  <a:srgbClr val="FFFFFF"/>
                </a:solidFill>
                <a:latin typeface="Calibri"/>
                <a:ea typeface="Calibri"/>
                <a:cs typeface="Calibri"/>
                <a:sym typeface="Calibri"/>
              </a:rPr>
              <a:t> </a:t>
            </a:r>
            <a:r>
              <a:rPr lang="pt-BR" sz="1600" b="1">
                <a:solidFill>
                  <a:srgbClr val="FFFFFF"/>
                </a:solidFill>
                <a:latin typeface="Calibri"/>
                <a:ea typeface="Calibri"/>
                <a:cs typeface="Calibri"/>
                <a:sym typeface="Calibri"/>
              </a:rPr>
              <a:t>mediante a juntada de, pelo menos, </a:t>
            </a:r>
            <a:r>
              <a:rPr lang="pt-BR" sz="1600" b="1">
                <a:solidFill>
                  <a:srgbClr val="FF0000"/>
                </a:solidFill>
                <a:latin typeface="Calibri"/>
                <a:ea typeface="Calibri"/>
                <a:cs typeface="Calibri"/>
                <a:sym typeface="Calibri"/>
              </a:rPr>
              <a:t>três pesquisas de preços.</a:t>
            </a:r>
            <a:endParaRPr sz="1600" b="1">
              <a:solidFill>
                <a:schemeClr val="dk1"/>
              </a:solidFill>
              <a:latin typeface="Calibri"/>
              <a:ea typeface="Calibri"/>
              <a:cs typeface="Calibri"/>
              <a:sym typeface="Calibri"/>
            </a:endParaRPr>
          </a:p>
          <a:p>
            <a:pPr marL="0" lvl="0" indent="0" algn="ctr" rtl="0">
              <a:spcBef>
                <a:spcPts val="0"/>
              </a:spcBef>
              <a:spcAft>
                <a:spcPts val="0"/>
              </a:spcAft>
              <a:buNone/>
            </a:pPr>
            <a:endParaRPr sz="1500" b="1">
              <a:solidFill>
                <a:srgbClr val="FFFFFF"/>
              </a:solidFill>
            </a:endParaRPr>
          </a:p>
        </p:txBody>
      </p:sp>
      <p:sp>
        <p:nvSpPr>
          <p:cNvPr id="166" name="Google Shape;166;g1e0c4485737_3_0"/>
          <p:cNvSpPr txBox="1">
            <a:spLocks noGrp="1"/>
          </p:cNvSpPr>
          <p:nvPr>
            <p:ph type="title"/>
          </p:nvPr>
        </p:nvSpPr>
        <p:spPr>
          <a:xfrm>
            <a:off x="911675" y="213525"/>
            <a:ext cx="9276000" cy="2087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pt-BR" sz="2800" b="1"/>
              <a:t>Instrução Normativa PROPLAD nº 13/2022​ </a:t>
            </a:r>
            <a:br>
              <a:rPr lang="pt-BR" sz="2800" b="1"/>
            </a:br>
            <a:br>
              <a:rPr lang="pt-BR" sz="2400"/>
            </a:br>
            <a:endParaRPr sz="2400"/>
          </a:p>
        </p:txBody>
      </p:sp>
      <p:sp>
        <p:nvSpPr>
          <p:cNvPr id="3" name="Espaço Reservado para Texto 2">
            <a:extLst>
              <a:ext uri="{FF2B5EF4-FFF2-40B4-BE49-F238E27FC236}">
                <a16:creationId xmlns:a16="http://schemas.microsoft.com/office/drawing/2014/main" id="{63606BEB-21C5-265A-C04C-DFF3F4AC2A57}"/>
              </a:ext>
            </a:extLst>
          </p:cNvPr>
          <p:cNvSpPr>
            <a:spLocks noGrp="1"/>
          </p:cNvSpPr>
          <p:nvPr>
            <p:ph type="body" idx="1"/>
          </p:nvPr>
        </p:nvSpPr>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694100" y="705600"/>
            <a:ext cx="9599400" cy="725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41935"/>
              <a:buFont typeface="Calibri"/>
              <a:buNone/>
            </a:pPr>
            <a:r>
              <a:rPr lang="pt-BR" sz="3100" b="1"/>
              <a:t>Quais Fontes Utilizar na Pesquisa de Preços?</a:t>
            </a:r>
            <a:br>
              <a:rPr lang="pt-BR" b="1"/>
            </a:br>
            <a:endParaRPr b="1"/>
          </a:p>
        </p:txBody>
      </p:sp>
      <p:sp>
        <p:nvSpPr>
          <p:cNvPr id="173" name="Google Shape;173;p8"/>
          <p:cNvSpPr/>
          <p:nvPr/>
        </p:nvSpPr>
        <p:spPr>
          <a:xfrm>
            <a:off x="6926353" y="1529925"/>
            <a:ext cx="2968800" cy="646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pt-BR" sz="1800" b="1">
                <a:solidFill>
                  <a:srgbClr val="EE0000"/>
                </a:solidFill>
                <a:latin typeface="Calibri"/>
                <a:ea typeface="Calibri"/>
                <a:cs typeface="Calibri"/>
                <a:sym typeface="Calibri"/>
              </a:rPr>
              <a:t>Período de até 1 (um) ano anterior à data de divulgação do edital.</a:t>
            </a:r>
            <a:endParaRPr b="1">
              <a:solidFill>
                <a:srgbClr val="EE0000"/>
              </a:solidFill>
            </a:endParaRPr>
          </a:p>
        </p:txBody>
      </p:sp>
      <p:sp>
        <p:nvSpPr>
          <p:cNvPr id="174" name="Google Shape;174;p8"/>
          <p:cNvSpPr/>
          <p:nvPr/>
        </p:nvSpPr>
        <p:spPr>
          <a:xfrm>
            <a:off x="8419075" y="4664275"/>
            <a:ext cx="2873100" cy="64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sz="1800" b="1">
                <a:solidFill>
                  <a:srgbClr val="EE0000"/>
                </a:solidFill>
                <a:latin typeface="Calibri"/>
                <a:ea typeface="Calibri"/>
                <a:cs typeface="Calibri"/>
                <a:sym typeface="Calibri"/>
              </a:rPr>
              <a:t>Período de até 6 (seis) meses de antecedência à data de divulgação do edital.</a:t>
            </a:r>
            <a:endParaRPr b="1">
              <a:solidFill>
                <a:srgbClr val="EE0000"/>
              </a:solidFill>
            </a:endParaRPr>
          </a:p>
        </p:txBody>
      </p:sp>
      <p:sp>
        <p:nvSpPr>
          <p:cNvPr id="175" name="Google Shape;175;p8"/>
          <p:cNvSpPr/>
          <p:nvPr/>
        </p:nvSpPr>
        <p:spPr>
          <a:xfrm>
            <a:off x="838975" y="1726450"/>
            <a:ext cx="7707300" cy="23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457200" marR="0" lvl="0" indent="-368300" algn="l" rtl="0">
              <a:spcBef>
                <a:spcPts val="0"/>
              </a:spcBef>
              <a:spcAft>
                <a:spcPts val="0"/>
              </a:spcAft>
              <a:buClr>
                <a:schemeClr val="dk1"/>
              </a:buClr>
              <a:buSzPts val="2200"/>
              <a:buFont typeface="Calibri"/>
              <a:buChar char="●"/>
            </a:pPr>
            <a:r>
              <a:rPr lang="pt-BR" sz="2200" b="1">
                <a:solidFill>
                  <a:schemeClr val="dk1"/>
                </a:solidFill>
                <a:highlight>
                  <a:srgbClr val="FFFF00"/>
                </a:highlight>
                <a:latin typeface="Calibri"/>
                <a:ea typeface="Calibri"/>
                <a:cs typeface="Calibri"/>
                <a:sym typeface="Calibri"/>
              </a:rPr>
              <a:t>Painel de Preços</a:t>
            </a:r>
            <a:r>
              <a:rPr lang="pt-BR" sz="2200" b="1">
                <a:solidFill>
                  <a:schemeClr val="dk1"/>
                </a:solidFill>
                <a:latin typeface="Calibri"/>
                <a:ea typeface="Calibri"/>
                <a:cs typeface="Calibri"/>
                <a:sym typeface="Calibri"/>
              </a:rPr>
              <a:t>;</a:t>
            </a:r>
            <a:endParaRPr sz="2200" b="1">
              <a:solidFill>
                <a:schemeClr val="dk1"/>
              </a:solidFill>
              <a:latin typeface="Calibri"/>
              <a:ea typeface="Calibri"/>
              <a:cs typeface="Calibri"/>
              <a:sym typeface="Calibri"/>
            </a:endParaRPr>
          </a:p>
          <a:p>
            <a:pPr marL="457200" marR="0" lvl="0" indent="-368300" algn="l" rtl="0">
              <a:spcBef>
                <a:spcPts val="0"/>
              </a:spcBef>
              <a:spcAft>
                <a:spcPts val="0"/>
              </a:spcAft>
              <a:buClr>
                <a:schemeClr val="dk1"/>
              </a:buClr>
              <a:buSzPts val="2200"/>
              <a:buFont typeface="Calibri"/>
              <a:buChar char="●"/>
            </a:pPr>
            <a:r>
              <a:rPr lang="pt-BR" sz="2200" b="1">
                <a:solidFill>
                  <a:schemeClr val="dk1"/>
                </a:solidFill>
                <a:highlight>
                  <a:srgbClr val="FFFF00"/>
                </a:highlight>
                <a:latin typeface="Calibri"/>
                <a:ea typeface="Calibri"/>
                <a:cs typeface="Calibri"/>
                <a:sym typeface="Calibri"/>
              </a:rPr>
              <a:t>Contratações similares feitas pela Administração Pública, em execução ou concluídas</a:t>
            </a:r>
            <a:r>
              <a:rPr lang="pt-BR" sz="2200">
                <a:solidFill>
                  <a:schemeClr val="dk1"/>
                </a:solidFill>
                <a:latin typeface="Calibri"/>
                <a:ea typeface="Calibri"/>
                <a:cs typeface="Calibri"/>
                <a:sym typeface="Calibri"/>
              </a:rPr>
              <a:t>;</a:t>
            </a: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pt-BR" sz="2200">
                <a:solidFill>
                  <a:schemeClr val="dk1"/>
                </a:solidFill>
                <a:latin typeface="Calibri"/>
                <a:ea typeface="Calibri"/>
                <a:cs typeface="Calibri"/>
                <a:sym typeface="Calibri"/>
              </a:rPr>
              <a:t>Pesquisa na base nacional de notas fiscais eletrônicas;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457200" marR="0" lvl="0" indent="-368300" algn="l" rtl="0">
              <a:spcBef>
                <a:spcPts val="0"/>
              </a:spcBef>
              <a:spcAft>
                <a:spcPts val="0"/>
              </a:spcAft>
              <a:buClr>
                <a:schemeClr val="dk1"/>
              </a:buClr>
              <a:buSzPts val="2200"/>
              <a:buFont typeface="Calibri"/>
              <a:buChar char="●"/>
            </a:pPr>
            <a:r>
              <a:rPr lang="pt-BR" sz="2200">
                <a:solidFill>
                  <a:schemeClr val="dk1"/>
                </a:solidFill>
                <a:latin typeface="Calibri"/>
                <a:ea typeface="Calibri"/>
                <a:cs typeface="Calibri"/>
                <a:sym typeface="Calibri"/>
              </a:rPr>
              <a:t>Dados de pesquisa publicada em mídia especializada, de tabela de referência formalmente aprovada pelo Poder Executivo federal e de sítios eletrônicos especializados ou de domínio amplo,(...); </a:t>
            </a:r>
            <a:endParaRPr sz="2200">
              <a:solidFill>
                <a:schemeClr val="dk1"/>
              </a:solidFill>
              <a:latin typeface="Calibri"/>
              <a:ea typeface="Calibri"/>
              <a:cs typeface="Calibri"/>
              <a:sym typeface="Calibri"/>
            </a:endParaRPr>
          </a:p>
          <a:p>
            <a:pPr marL="457200" marR="0" lvl="0" indent="-368300" algn="l" rtl="0">
              <a:spcBef>
                <a:spcPts val="0"/>
              </a:spcBef>
              <a:spcAft>
                <a:spcPts val="0"/>
              </a:spcAft>
              <a:buClr>
                <a:schemeClr val="dk1"/>
              </a:buClr>
              <a:buSzPts val="2200"/>
              <a:buFont typeface="Calibri"/>
              <a:buChar char="●"/>
            </a:pPr>
            <a:r>
              <a:rPr lang="pt-BR" sz="2200">
                <a:solidFill>
                  <a:schemeClr val="dk1"/>
                </a:solidFill>
                <a:latin typeface="Calibri"/>
                <a:ea typeface="Calibri"/>
                <a:cs typeface="Calibri"/>
                <a:sym typeface="Calibri"/>
              </a:rPr>
              <a:t>Pesquisa direta com, no mínimo, 3 (três) fornecedores, mediante solicitação formal de cotação, por meio de ofício ou e-mail, desde que seja apresentada justificativa da escolha desses fornecedores(...).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1700"/>
          </a:p>
        </p:txBody>
      </p:sp>
      <p:sp>
        <p:nvSpPr>
          <p:cNvPr id="3" name="Espaço Reservado para Texto 2">
            <a:extLst>
              <a:ext uri="{FF2B5EF4-FFF2-40B4-BE49-F238E27FC236}">
                <a16:creationId xmlns:a16="http://schemas.microsoft.com/office/drawing/2014/main" id="{CEC3A5A5-286E-5BA1-141F-41D6B8C77F7B}"/>
              </a:ext>
            </a:extLst>
          </p:cNvPr>
          <p:cNvSpPr>
            <a:spLocks noGrp="1"/>
          </p:cNvSpPr>
          <p:nvPr>
            <p:ph type="body" idx="1"/>
          </p:nvPr>
        </p:nvSpPr>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g22a7392a785_0_15"/>
          <p:cNvSpPr txBox="1">
            <a:spLocks noGrp="1"/>
          </p:cNvSpPr>
          <p:nvPr>
            <p:ph type="body" idx="4"/>
          </p:nvPr>
        </p:nvSpPr>
        <p:spPr>
          <a:xfrm>
            <a:off x="5442687" y="2421050"/>
            <a:ext cx="4980600" cy="36846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pt-BR" sz="1900" dirty="0"/>
              <a:t>Art. 8º – Não serão admitidas pesquisas de preços:</a:t>
            </a:r>
            <a:endParaRPr sz="1900" dirty="0"/>
          </a:p>
          <a:p>
            <a:pPr marL="0" lvl="0" indent="0" algn="just" rtl="0">
              <a:lnSpc>
                <a:spcPct val="100000"/>
              </a:lnSpc>
              <a:spcBef>
                <a:spcPts val="0"/>
              </a:spcBef>
              <a:spcAft>
                <a:spcPts val="0"/>
              </a:spcAft>
              <a:buNone/>
            </a:pPr>
            <a:endParaRPr sz="1900" dirty="0"/>
          </a:p>
          <a:p>
            <a:pPr marL="0" lvl="0" indent="0" algn="just" rtl="0">
              <a:lnSpc>
                <a:spcPct val="100000"/>
              </a:lnSpc>
              <a:spcBef>
                <a:spcPts val="0"/>
              </a:spcBef>
              <a:spcAft>
                <a:spcPts val="0"/>
              </a:spcAft>
              <a:buClr>
                <a:schemeClr val="dk1"/>
              </a:buClr>
              <a:buFont typeface="Arial"/>
              <a:buNone/>
            </a:pPr>
            <a:r>
              <a:rPr lang="pt-BR" sz="1900" dirty="0"/>
              <a:t>I – obtidas em sítios de leilão ou de intermediação de vendas (</a:t>
            </a:r>
            <a:r>
              <a:rPr lang="pt-BR" sz="1900" dirty="0" err="1"/>
              <a:t>AliExpress</a:t>
            </a:r>
            <a:r>
              <a:rPr lang="pt-BR" sz="1900" dirty="0"/>
              <a:t>, Bondfaro, Buscapé, Ebay, Mercado Livre, Zoom, etc.); </a:t>
            </a:r>
            <a:endParaRPr sz="1900" dirty="0"/>
          </a:p>
          <a:p>
            <a:pPr marL="0" lvl="0" indent="0" algn="just" rtl="0">
              <a:lnSpc>
                <a:spcPct val="100000"/>
              </a:lnSpc>
              <a:spcBef>
                <a:spcPts val="0"/>
              </a:spcBef>
              <a:spcAft>
                <a:spcPts val="0"/>
              </a:spcAft>
              <a:buClr>
                <a:schemeClr val="dk1"/>
              </a:buClr>
              <a:buFont typeface="Arial"/>
              <a:buNone/>
            </a:pPr>
            <a:r>
              <a:rPr lang="pt-BR" sz="1900" dirty="0"/>
              <a:t>II – cujos preços sejam promocionais; </a:t>
            </a:r>
            <a:endParaRPr sz="1900" dirty="0"/>
          </a:p>
          <a:p>
            <a:pPr marL="0" lvl="0" indent="0" algn="just" rtl="0">
              <a:lnSpc>
                <a:spcPct val="100000"/>
              </a:lnSpc>
              <a:spcBef>
                <a:spcPts val="0"/>
              </a:spcBef>
              <a:spcAft>
                <a:spcPts val="0"/>
              </a:spcAft>
              <a:buClr>
                <a:schemeClr val="dk1"/>
              </a:buClr>
              <a:buFont typeface="Arial"/>
              <a:buNone/>
            </a:pPr>
            <a:r>
              <a:rPr lang="pt-BR" sz="1900" dirty="0"/>
              <a:t>III – em cujos preços não incluam os impostos, taxas, fretes (...)</a:t>
            </a:r>
            <a:endParaRPr sz="1900" dirty="0"/>
          </a:p>
          <a:p>
            <a:pPr marL="0" lvl="0" indent="0" algn="just" rtl="0">
              <a:lnSpc>
                <a:spcPct val="100000"/>
              </a:lnSpc>
              <a:spcBef>
                <a:spcPts val="0"/>
              </a:spcBef>
              <a:spcAft>
                <a:spcPts val="0"/>
              </a:spcAft>
              <a:buClr>
                <a:schemeClr val="dk1"/>
              </a:buClr>
              <a:buFont typeface="Arial"/>
              <a:buNone/>
            </a:pPr>
            <a:r>
              <a:rPr lang="pt-BR" sz="1900" dirty="0"/>
              <a:t>IV – que não constem as informações mínimas previstas pelo §5º do Art. 6º; ou </a:t>
            </a:r>
            <a:endParaRPr sz="1900" dirty="0"/>
          </a:p>
          <a:p>
            <a:pPr marL="0" lvl="0" indent="0" algn="just" rtl="0">
              <a:lnSpc>
                <a:spcPct val="100000"/>
              </a:lnSpc>
              <a:spcBef>
                <a:spcPts val="0"/>
              </a:spcBef>
              <a:spcAft>
                <a:spcPts val="0"/>
              </a:spcAft>
              <a:buClr>
                <a:schemeClr val="dk1"/>
              </a:buClr>
              <a:buFont typeface="Arial"/>
              <a:buNone/>
            </a:pPr>
            <a:r>
              <a:rPr lang="pt-BR" sz="1900" dirty="0"/>
              <a:t>V – cuja descrição ou unidade de medida destoe do descritivo do item demandado.</a:t>
            </a:r>
            <a:endParaRPr sz="1900" dirty="0">
              <a:latin typeface="Arial"/>
              <a:ea typeface="Arial"/>
              <a:cs typeface="Arial"/>
              <a:sym typeface="Arial"/>
            </a:endParaRPr>
          </a:p>
          <a:p>
            <a:pPr marL="0" lvl="0" indent="0" algn="l" rtl="0">
              <a:spcBef>
                <a:spcPts val="1000"/>
              </a:spcBef>
              <a:spcAft>
                <a:spcPts val="0"/>
              </a:spcAft>
              <a:buNone/>
            </a:pPr>
            <a:endParaRPr sz="1900" dirty="0"/>
          </a:p>
        </p:txBody>
      </p:sp>
      <p:sp>
        <p:nvSpPr>
          <p:cNvPr id="181" name="Google Shape;181;g22a7392a785_0_15"/>
          <p:cNvSpPr txBox="1">
            <a:spLocks noGrp="1"/>
          </p:cNvSpPr>
          <p:nvPr>
            <p:ph type="body" idx="2"/>
          </p:nvPr>
        </p:nvSpPr>
        <p:spPr>
          <a:xfrm>
            <a:off x="45863" y="1700475"/>
            <a:ext cx="5157900" cy="36846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None/>
            </a:pPr>
            <a:r>
              <a:rPr lang="pt-BR" sz="1900" dirty="0"/>
              <a:t>Art. 4º – Na pesquisa de preços, sempre que possível, deverão ser observadas as </a:t>
            </a:r>
            <a:r>
              <a:rPr lang="pt-BR" sz="1900" b="1" dirty="0"/>
              <a:t>condições comerciais praticadas</a:t>
            </a:r>
            <a:r>
              <a:rPr lang="pt-BR" sz="1900" dirty="0"/>
              <a:t>, incluindo </a:t>
            </a:r>
            <a:r>
              <a:rPr lang="pt-BR" sz="1900" b="1" dirty="0"/>
              <a:t>prazos</a:t>
            </a:r>
            <a:r>
              <a:rPr lang="pt-BR" sz="1900" dirty="0"/>
              <a:t> e </a:t>
            </a:r>
            <a:r>
              <a:rPr lang="pt-BR" sz="1900" b="1" dirty="0"/>
              <a:t>locais de entrega</a:t>
            </a:r>
            <a:r>
              <a:rPr lang="pt-BR" sz="1900" dirty="0"/>
              <a:t>, </a:t>
            </a:r>
            <a:r>
              <a:rPr lang="pt-BR" sz="1900" b="1" dirty="0"/>
              <a:t>instalação e montagem do bem ou execução do serviço</a:t>
            </a:r>
            <a:r>
              <a:rPr lang="pt-BR" sz="1900" dirty="0"/>
              <a:t>, </a:t>
            </a:r>
            <a:r>
              <a:rPr lang="pt-BR" sz="1900" b="1" dirty="0"/>
              <a:t>quantidade contratada</a:t>
            </a:r>
            <a:r>
              <a:rPr lang="pt-BR" sz="1900" dirty="0"/>
              <a:t>, </a:t>
            </a:r>
            <a:r>
              <a:rPr lang="pt-BR" sz="1900" b="1" dirty="0"/>
              <a:t>formas e prazos de pagamento</a:t>
            </a:r>
            <a:r>
              <a:rPr lang="pt-BR" sz="1900" dirty="0"/>
              <a:t>, </a:t>
            </a:r>
            <a:r>
              <a:rPr lang="pt-BR" sz="1900" b="1" dirty="0"/>
              <a:t>fretes</a:t>
            </a:r>
            <a:r>
              <a:rPr lang="pt-BR" sz="1900" dirty="0"/>
              <a:t>, </a:t>
            </a:r>
            <a:r>
              <a:rPr lang="pt-BR" sz="1900" b="1" dirty="0"/>
              <a:t>garantias exigidas</a:t>
            </a:r>
            <a:r>
              <a:rPr lang="pt-BR" sz="1900" dirty="0"/>
              <a:t> e marcas e modelos, quando for o caso, observadas a potencial economia de escala e as peculiaridades do local de execução do objeto.</a:t>
            </a:r>
            <a:endParaRPr sz="1900" dirty="0"/>
          </a:p>
          <a:p>
            <a:pPr marL="0" lvl="0" indent="0" algn="l" rtl="0">
              <a:lnSpc>
                <a:spcPct val="100000"/>
              </a:lnSpc>
              <a:spcBef>
                <a:spcPts val="0"/>
              </a:spcBef>
              <a:spcAft>
                <a:spcPts val="0"/>
              </a:spcAft>
              <a:buNone/>
            </a:pPr>
            <a:endParaRPr sz="1900" dirty="0"/>
          </a:p>
          <a:p>
            <a:pPr marL="0" lvl="0" indent="0" algn="l" rtl="0">
              <a:lnSpc>
                <a:spcPct val="100000"/>
              </a:lnSpc>
              <a:spcBef>
                <a:spcPts val="0"/>
              </a:spcBef>
              <a:spcAft>
                <a:spcPts val="0"/>
              </a:spcAft>
              <a:buClr>
                <a:schemeClr val="dk1"/>
              </a:buClr>
              <a:buFont typeface="Arial"/>
              <a:buNone/>
            </a:pPr>
            <a:endParaRPr sz="2100" dirty="0"/>
          </a:p>
          <a:p>
            <a:pPr marL="0" lvl="0" indent="0" algn="l" rtl="0">
              <a:spcBef>
                <a:spcPts val="1000"/>
              </a:spcBef>
              <a:spcAft>
                <a:spcPts val="0"/>
              </a:spcAft>
              <a:buNone/>
            </a:pPr>
            <a:endParaRPr dirty="0"/>
          </a:p>
        </p:txBody>
      </p:sp>
      <p:sp>
        <p:nvSpPr>
          <p:cNvPr id="182" name="Google Shape;182;g22a7392a785_0_15"/>
          <p:cNvSpPr txBox="1">
            <a:spLocks noGrp="1"/>
          </p:cNvSpPr>
          <p:nvPr>
            <p:ph type="body" idx="3"/>
          </p:nvPr>
        </p:nvSpPr>
        <p:spPr>
          <a:xfrm>
            <a:off x="5442687" y="1362363"/>
            <a:ext cx="5183100" cy="8238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pt-BR" dirty="0"/>
              <a:t>O que </a:t>
            </a:r>
            <a:r>
              <a:rPr lang="pt-BR" dirty="0">
                <a:highlight>
                  <a:srgbClr val="EE0000"/>
                </a:highlight>
              </a:rPr>
              <a:t>não</a:t>
            </a:r>
            <a:r>
              <a:rPr lang="pt-BR" dirty="0"/>
              <a:t> será admitido?</a:t>
            </a:r>
            <a:endParaRPr dirty="0"/>
          </a:p>
        </p:txBody>
      </p:sp>
      <p:sp>
        <p:nvSpPr>
          <p:cNvPr id="183" name="Google Shape;183;g22a7392a785_0_15"/>
          <p:cNvSpPr txBox="1">
            <a:spLocks noGrp="1"/>
          </p:cNvSpPr>
          <p:nvPr>
            <p:ph type="body" idx="1"/>
          </p:nvPr>
        </p:nvSpPr>
        <p:spPr>
          <a:xfrm>
            <a:off x="-12" y="706813"/>
            <a:ext cx="5157900" cy="823800"/>
          </a:xfrm>
          <a:prstGeom prst="rect">
            <a:avLst/>
          </a:prstGeom>
        </p:spPr>
        <p:txBody>
          <a:bodyPr spcFirstLastPara="1" wrap="square" lIns="91425" tIns="45700" rIns="91425" bIns="45700" anchor="b" anchorCtr="0">
            <a:normAutofit lnSpcReduction="10000"/>
          </a:bodyPr>
          <a:lstStyle/>
          <a:p>
            <a:pPr marL="0" lvl="0" indent="0" algn="l" rtl="0">
              <a:spcBef>
                <a:spcPts val="1000"/>
              </a:spcBef>
              <a:spcAft>
                <a:spcPts val="0"/>
              </a:spcAft>
              <a:buNone/>
            </a:pPr>
            <a:r>
              <a:rPr lang="pt-BR"/>
              <a:t>O que </a:t>
            </a:r>
            <a:r>
              <a:rPr lang="pt-BR">
                <a:highlight>
                  <a:schemeClr val="accent6"/>
                </a:highlight>
              </a:rPr>
              <a:t>deve</a:t>
            </a:r>
            <a:r>
              <a:rPr lang="pt-BR"/>
              <a:t> ser observado na Pesquisa de Preços?</a:t>
            </a:r>
            <a:endParaRPr/>
          </a:p>
        </p:txBody>
      </p:sp>
      <p:sp>
        <p:nvSpPr>
          <p:cNvPr id="184" name="Google Shape;184;g22a7392a785_0_15"/>
          <p:cNvSpPr txBox="1"/>
          <p:nvPr/>
        </p:nvSpPr>
        <p:spPr>
          <a:xfrm>
            <a:off x="5337450" y="3837575"/>
            <a:ext cx="132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85" name="Google Shape;185;g22a7392a785_0_15"/>
          <p:cNvPicPr preferRelativeResize="0"/>
          <p:nvPr/>
        </p:nvPicPr>
        <p:blipFill>
          <a:blip r:embed="rId4">
            <a:alphaModFix/>
          </a:blip>
          <a:stretch>
            <a:fillRect/>
          </a:stretch>
        </p:blipFill>
        <p:spPr>
          <a:xfrm>
            <a:off x="1578813" y="4587175"/>
            <a:ext cx="2000250" cy="1981200"/>
          </a:xfrm>
          <a:prstGeom prst="rect">
            <a:avLst/>
          </a:prstGeom>
          <a:noFill/>
          <a:ln>
            <a:noFill/>
          </a:ln>
        </p:spPr>
      </p:pic>
      <p:pic>
        <p:nvPicPr>
          <p:cNvPr id="186" name="Google Shape;186;g22a7392a785_0_15"/>
          <p:cNvPicPr preferRelativeResize="0"/>
          <p:nvPr/>
        </p:nvPicPr>
        <p:blipFill>
          <a:blip r:embed="rId5">
            <a:alphaModFix/>
          </a:blip>
          <a:stretch>
            <a:fillRect/>
          </a:stretch>
        </p:blipFill>
        <p:spPr>
          <a:xfrm>
            <a:off x="8835424" y="597163"/>
            <a:ext cx="1924050" cy="1866900"/>
          </a:xfrm>
          <a:prstGeom prst="rect">
            <a:avLst/>
          </a:prstGeom>
          <a:noFill/>
          <a:ln>
            <a:noFill/>
          </a:ln>
        </p:spPr>
      </p:pic>
      <p:sp>
        <p:nvSpPr>
          <p:cNvPr id="187" name="Google Shape;187;g22a7392a785_0_15"/>
          <p:cNvSpPr txBox="1"/>
          <p:nvPr/>
        </p:nvSpPr>
        <p:spPr>
          <a:xfrm>
            <a:off x="6413225" y="2482525"/>
            <a:ext cx="175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88" name="Google Shape;188;g22a7392a785_0_15"/>
          <p:cNvSpPr txBox="1"/>
          <p:nvPr/>
        </p:nvSpPr>
        <p:spPr>
          <a:xfrm>
            <a:off x="82750" y="289625"/>
            <a:ext cx="1155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593475" y="899925"/>
            <a:ext cx="10515600" cy="107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sz="3100" b="1"/>
              <a:t>Parâmetros e Critérios para a Composição do Preço de Referência</a:t>
            </a:r>
            <a:endParaRPr sz="3100" b="1"/>
          </a:p>
          <a:p>
            <a:pPr marL="0" lvl="0" indent="0" algn="l" rtl="0">
              <a:lnSpc>
                <a:spcPct val="90000"/>
              </a:lnSpc>
              <a:spcBef>
                <a:spcPts val="0"/>
              </a:spcBef>
              <a:spcAft>
                <a:spcPts val="0"/>
              </a:spcAft>
              <a:buClr>
                <a:schemeClr val="dk1"/>
              </a:buClr>
              <a:buSzPts val="4400"/>
              <a:buFont typeface="Calibri"/>
              <a:buNone/>
            </a:pPr>
            <a:endParaRPr sz="3100" b="1"/>
          </a:p>
          <a:p>
            <a:pPr marL="0" lvl="0" indent="0" algn="l" rtl="0">
              <a:lnSpc>
                <a:spcPct val="90000"/>
              </a:lnSpc>
              <a:spcBef>
                <a:spcPts val="0"/>
              </a:spcBef>
              <a:spcAft>
                <a:spcPts val="0"/>
              </a:spcAft>
              <a:buClr>
                <a:schemeClr val="dk1"/>
              </a:buClr>
              <a:buSzPts val="4400"/>
              <a:buFont typeface="Calibri"/>
              <a:buNone/>
            </a:pPr>
            <a:endParaRPr b="1"/>
          </a:p>
        </p:txBody>
      </p:sp>
      <p:sp>
        <p:nvSpPr>
          <p:cNvPr id="195" name="Google Shape;195;p9"/>
          <p:cNvSpPr/>
          <p:nvPr/>
        </p:nvSpPr>
        <p:spPr>
          <a:xfrm>
            <a:off x="593475" y="1601450"/>
            <a:ext cx="10089300" cy="42339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4400"/>
              <a:buFont typeface="Calibri"/>
              <a:buNone/>
            </a:pPr>
            <a:r>
              <a:rPr lang="pt-BR" sz="2000">
                <a:solidFill>
                  <a:schemeClr val="dk1"/>
                </a:solidFill>
                <a:latin typeface="Calibri"/>
                <a:ea typeface="Calibri"/>
                <a:cs typeface="Calibri"/>
                <a:sym typeface="Calibri"/>
              </a:rPr>
              <a:t>Art. 6º – Deverão ser observados os seguintes parâmetros e critérios para a composição do preço de referência:</a:t>
            </a:r>
            <a:endParaRPr sz="20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400"/>
              <a:buFont typeface="Calibri"/>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pt-BR" sz="2100">
                <a:solidFill>
                  <a:schemeClr val="dk1"/>
                </a:solidFill>
                <a:latin typeface="Calibri"/>
                <a:ea typeface="Calibri"/>
                <a:cs typeface="Calibri"/>
                <a:sym typeface="Calibri"/>
              </a:rPr>
              <a:t>§ 1º Deverão ser </a:t>
            </a:r>
            <a:r>
              <a:rPr lang="pt-BR" sz="2100" b="1">
                <a:solidFill>
                  <a:schemeClr val="dk1"/>
                </a:solidFill>
                <a:highlight>
                  <a:srgbClr val="FFFF00"/>
                </a:highlight>
                <a:latin typeface="Calibri"/>
                <a:ea typeface="Calibri"/>
                <a:cs typeface="Calibri"/>
                <a:sym typeface="Calibri"/>
              </a:rPr>
              <a:t>priorizados os parâmetros estabelecidos nos incisos I e II do art. 5º</a:t>
            </a:r>
            <a:r>
              <a:rPr lang="pt-BR" sz="2100">
                <a:solidFill>
                  <a:schemeClr val="dk1"/>
                </a:solidFill>
                <a:highlight>
                  <a:srgbClr val="FFFF00"/>
                </a:highlight>
                <a:latin typeface="Calibri"/>
                <a:ea typeface="Calibri"/>
                <a:cs typeface="Calibri"/>
                <a:sym typeface="Calibri"/>
              </a:rPr>
              <a:t>,</a:t>
            </a:r>
            <a:r>
              <a:rPr lang="pt-BR" sz="2100">
                <a:solidFill>
                  <a:schemeClr val="dk1"/>
                </a:solidFill>
                <a:latin typeface="Calibri"/>
                <a:ea typeface="Calibri"/>
                <a:cs typeface="Calibri"/>
                <a:sym typeface="Calibri"/>
              </a:rPr>
              <a:t> devendo, em caso de impossibilidade, apresentar justificativa nos autos. </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pt-BR" sz="2100">
                <a:solidFill>
                  <a:schemeClr val="dk1"/>
                </a:solidFill>
                <a:latin typeface="Calibri"/>
                <a:ea typeface="Calibri"/>
                <a:cs typeface="Calibri"/>
                <a:sym typeface="Calibri"/>
              </a:rPr>
              <a:t>§ 2º Poderá ocorrer a </a:t>
            </a:r>
            <a:r>
              <a:rPr lang="pt-BR" sz="2100" b="1">
                <a:solidFill>
                  <a:schemeClr val="dk1"/>
                </a:solidFill>
                <a:highlight>
                  <a:srgbClr val="FFFF00"/>
                </a:highlight>
                <a:latin typeface="Calibri"/>
                <a:ea typeface="Calibri"/>
                <a:cs typeface="Calibri"/>
                <a:sym typeface="Calibri"/>
              </a:rPr>
              <a:t>combinação das fontes de pesquisa</a:t>
            </a:r>
            <a:r>
              <a:rPr lang="pt-BR" sz="2100">
                <a:solidFill>
                  <a:schemeClr val="dk1"/>
                </a:solidFill>
                <a:highlight>
                  <a:srgbClr val="FFFF00"/>
                </a:highlight>
                <a:latin typeface="Calibri"/>
                <a:ea typeface="Calibri"/>
                <a:cs typeface="Calibri"/>
                <a:sym typeface="Calibri"/>
              </a:rPr>
              <a:t> </a:t>
            </a:r>
            <a:r>
              <a:rPr lang="pt-BR" sz="2100">
                <a:solidFill>
                  <a:schemeClr val="dk1"/>
                </a:solidFill>
                <a:latin typeface="Calibri"/>
                <a:ea typeface="Calibri"/>
                <a:cs typeface="Calibri"/>
                <a:sym typeface="Calibri"/>
              </a:rPr>
              <a:t>para a formação do preço estimado, devendo ser, nestes casos, demonstrada a metodologia utilizada. </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pt-BR" sz="2100">
                <a:solidFill>
                  <a:schemeClr val="dk1"/>
                </a:solidFill>
                <a:latin typeface="Calibri"/>
                <a:ea typeface="Calibri"/>
                <a:cs typeface="Calibri"/>
                <a:sym typeface="Calibri"/>
              </a:rPr>
              <a:t>§ 3º </a:t>
            </a:r>
            <a:r>
              <a:rPr lang="pt-BR" sz="2100" b="1">
                <a:solidFill>
                  <a:schemeClr val="dk1"/>
                </a:solidFill>
                <a:highlight>
                  <a:srgbClr val="FFFF00"/>
                </a:highlight>
                <a:latin typeface="Calibri"/>
                <a:ea typeface="Calibri"/>
                <a:cs typeface="Calibri"/>
                <a:sym typeface="Calibri"/>
              </a:rPr>
              <a:t>A formação do preço estimado deverá ser demonstrada</a:t>
            </a:r>
            <a:r>
              <a:rPr lang="pt-BR" sz="2100">
                <a:solidFill>
                  <a:schemeClr val="dk1"/>
                </a:solidFill>
                <a:highlight>
                  <a:srgbClr val="FFFF00"/>
                </a:highlight>
                <a:latin typeface="Calibri"/>
                <a:ea typeface="Calibri"/>
                <a:cs typeface="Calibri"/>
                <a:sym typeface="Calibri"/>
              </a:rPr>
              <a:t>,</a:t>
            </a:r>
            <a:r>
              <a:rPr lang="pt-BR" sz="2100">
                <a:solidFill>
                  <a:schemeClr val="dk1"/>
                </a:solidFill>
                <a:latin typeface="Calibri"/>
                <a:ea typeface="Calibri"/>
                <a:cs typeface="Calibri"/>
                <a:sym typeface="Calibri"/>
              </a:rPr>
              <a:t> pelo demandante ou Equipe De Planejamento da Contratação, através da </a:t>
            </a:r>
            <a:r>
              <a:rPr lang="pt-BR" sz="2100" b="1">
                <a:solidFill>
                  <a:schemeClr val="dk1"/>
                </a:solidFill>
                <a:highlight>
                  <a:srgbClr val="FFFF00"/>
                </a:highlight>
                <a:latin typeface="Calibri"/>
                <a:ea typeface="Calibri"/>
                <a:cs typeface="Calibri"/>
                <a:sym typeface="Calibri"/>
              </a:rPr>
              <a:t>Tabela de Formação de Preço</a:t>
            </a:r>
            <a:r>
              <a:rPr lang="pt-BR" sz="2100">
                <a:solidFill>
                  <a:schemeClr val="dk1"/>
                </a:solidFill>
                <a:highlight>
                  <a:srgbClr val="FFFF00"/>
                </a:highlight>
                <a:latin typeface="Calibri"/>
                <a:ea typeface="Calibri"/>
                <a:cs typeface="Calibri"/>
                <a:sym typeface="Calibri"/>
              </a:rPr>
              <a:t>,</a:t>
            </a:r>
            <a:r>
              <a:rPr lang="pt-BR" sz="2100">
                <a:solidFill>
                  <a:schemeClr val="dk1"/>
                </a:solidFill>
                <a:latin typeface="Calibri"/>
                <a:ea typeface="Calibri"/>
                <a:cs typeface="Calibri"/>
                <a:sym typeface="Calibri"/>
              </a:rPr>
              <a:t> e será obtido, preferencialmente, </a:t>
            </a:r>
            <a:r>
              <a:rPr lang="pt-BR" sz="2100" b="1">
                <a:solidFill>
                  <a:schemeClr val="dk1"/>
                </a:solidFill>
                <a:highlight>
                  <a:srgbClr val="FFFF00"/>
                </a:highlight>
                <a:latin typeface="Calibri"/>
                <a:ea typeface="Calibri"/>
                <a:cs typeface="Calibri"/>
                <a:sym typeface="Calibri"/>
              </a:rPr>
              <a:t>pela média aritmética das pesquisas de preços</a:t>
            </a:r>
            <a:r>
              <a:rPr lang="pt-BR" sz="2100">
                <a:solidFill>
                  <a:schemeClr val="dk1"/>
                </a:solidFill>
                <a:latin typeface="Calibri"/>
                <a:ea typeface="Calibri"/>
                <a:cs typeface="Calibri"/>
                <a:sym typeface="Calibri"/>
              </a:rPr>
              <a:t> juntadas ao processo de aquisição/contratação.</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endParaRPr sz="2000"/>
          </a:p>
        </p:txBody>
      </p:sp>
      <p:sp>
        <p:nvSpPr>
          <p:cNvPr id="3" name="Espaço Reservado para Texto 2">
            <a:extLst>
              <a:ext uri="{FF2B5EF4-FFF2-40B4-BE49-F238E27FC236}">
                <a16:creationId xmlns:a16="http://schemas.microsoft.com/office/drawing/2014/main" id="{16C53298-CD62-7EC2-945E-1EC9876E86F6}"/>
              </a:ext>
            </a:extLst>
          </p:cNvPr>
          <p:cNvSpPr>
            <a:spLocks noGrp="1"/>
          </p:cNvSpPr>
          <p:nvPr>
            <p:ph type="body" idx="1"/>
          </p:nvPr>
        </p:nvSpPr>
        <p:spPr/>
        <p:txBody>
          <a:bodyPr/>
          <a:lstStyle/>
          <a:p>
            <a:endParaRPr lang="pt-B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0" y="515877"/>
            <a:ext cx="10515600" cy="107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pt-BR" sz="3100" b="1" dirty="0"/>
              <a:t>Como calcular o preço de referência?</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732770"/>
            <a:ext cx="10089300" cy="62786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2200" dirty="0">
                <a:solidFill>
                  <a:schemeClr val="dk1"/>
                </a:solidFill>
                <a:latin typeface="Calibri"/>
                <a:ea typeface="Calibri"/>
                <a:cs typeface="Calibri"/>
                <a:sym typeface="Calibri"/>
              </a:rPr>
              <a:t>Art. 7º – Será utilizado, como método para obtenção do preço estimado, a média dos valores obtidos na pesquisa de preços, desde que o cálculo incida sobre um conjunto de três ou mais preços, oriundos de um ou mais dos parâmetros de que trata o art. 5º, desconsiderados os </a:t>
            </a:r>
            <a:r>
              <a:rPr lang="pt-BR" sz="2200" b="1" dirty="0">
                <a:solidFill>
                  <a:schemeClr val="dk1"/>
                </a:solidFill>
                <a:latin typeface="Calibri"/>
                <a:ea typeface="Calibri"/>
                <a:cs typeface="Calibri"/>
                <a:sym typeface="Calibri"/>
              </a:rPr>
              <a:t>valores inexequíveis</a:t>
            </a:r>
            <a:r>
              <a:rPr lang="pt-BR" sz="2200" dirty="0">
                <a:solidFill>
                  <a:schemeClr val="dk1"/>
                </a:solidFill>
                <a:latin typeface="Calibri"/>
                <a:ea typeface="Calibri"/>
                <a:cs typeface="Calibri"/>
                <a:sym typeface="Calibri"/>
              </a:rPr>
              <a:t>, </a:t>
            </a:r>
            <a:r>
              <a:rPr lang="pt-BR" sz="2200" b="1" dirty="0">
                <a:solidFill>
                  <a:schemeClr val="dk1"/>
                </a:solidFill>
                <a:latin typeface="Calibri"/>
                <a:ea typeface="Calibri"/>
                <a:cs typeface="Calibri"/>
                <a:sym typeface="Calibri"/>
              </a:rPr>
              <a:t>inconsistentes e os excessivamente elevados. </a:t>
            </a:r>
          </a:p>
          <a:p>
            <a:pPr marL="0" marR="0" lvl="0" indent="0" algn="l" rtl="0">
              <a:spcBef>
                <a:spcPts val="0"/>
              </a:spcBef>
              <a:spcAft>
                <a:spcPts val="0"/>
              </a:spcAft>
              <a:buNone/>
            </a:pPr>
            <a:endParaRPr lang="pt-BR" sz="1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lang="pt-BR" sz="1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lang="pt-BR" sz="1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pt-BR" sz="1900" dirty="0">
                <a:solidFill>
                  <a:schemeClr val="dk1"/>
                </a:solidFill>
                <a:latin typeface="Calibri"/>
                <a:ea typeface="Calibri"/>
                <a:cs typeface="Calibri"/>
                <a:sym typeface="Calibri"/>
              </a:rPr>
              <a:t>I</a:t>
            </a:r>
            <a:r>
              <a:rPr lang="pt-BR" sz="2000" dirty="0">
                <a:solidFill>
                  <a:schemeClr val="dk1"/>
                </a:solidFill>
                <a:latin typeface="Calibri"/>
                <a:ea typeface="Calibri"/>
                <a:cs typeface="Calibri"/>
                <a:sym typeface="Calibri"/>
              </a:rPr>
              <a:t>I - caso não restem no mínimo 3 preços válidos para a formação do preço estimado, o demandante deverá obter outros para completar este número mínimo, ou apresentar justificativa, e aprovação do ordenador de despesas.</a:t>
            </a:r>
          </a:p>
          <a:p>
            <a:pPr marL="0" lvl="0" indent="0" algn="l" rtl="0">
              <a:spcBef>
                <a:spcPts val="0"/>
              </a:spcBef>
              <a:spcAft>
                <a:spcPts val="0"/>
              </a:spcAft>
              <a:buClr>
                <a:schemeClr val="dk1"/>
              </a:buClr>
              <a:buFont typeface="Arial"/>
              <a:buNone/>
            </a:pPr>
            <a:endParaRPr lang="pt-BR" sz="2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pt-BR" sz="2000" dirty="0">
                <a:solidFill>
                  <a:schemeClr val="dk1"/>
                </a:solidFill>
                <a:latin typeface="Calibri"/>
                <a:ea typeface="Calibri"/>
                <a:cs typeface="Calibri"/>
                <a:sym typeface="Calibri"/>
              </a:rPr>
              <a:t>§ 2º Os preços coletados devem ser analisados de forma crítica, em especial, </a:t>
            </a:r>
          </a:p>
          <a:p>
            <a:pPr marL="0" lvl="0" indent="0" algn="l" rtl="0">
              <a:spcBef>
                <a:spcPts val="0"/>
              </a:spcBef>
              <a:spcAft>
                <a:spcPts val="0"/>
              </a:spcAft>
              <a:buClr>
                <a:schemeClr val="dk1"/>
              </a:buClr>
              <a:buFont typeface="Arial"/>
              <a:buNone/>
            </a:pPr>
            <a:r>
              <a:rPr lang="pt-BR" sz="2000" dirty="0">
                <a:solidFill>
                  <a:schemeClr val="dk1"/>
                </a:solidFill>
                <a:latin typeface="Calibri"/>
                <a:ea typeface="Calibri"/>
                <a:cs typeface="Calibri"/>
                <a:sym typeface="Calibri"/>
              </a:rPr>
              <a:t>quando houver grande variação entre os valores apresentados. </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
        <p:nvSpPr>
          <p:cNvPr id="3" name="Espaço Reservado para Texto 2">
            <a:extLst>
              <a:ext uri="{FF2B5EF4-FFF2-40B4-BE49-F238E27FC236}">
                <a16:creationId xmlns:a16="http://schemas.microsoft.com/office/drawing/2014/main" id="{16C53298-CD62-7EC2-945E-1EC9876E86F6}"/>
              </a:ext>
            </a:extLst>
          </p:cNvPr>
          <p:cNvSpPr>
            <a:spLocks noGrp="1"/>
          </p:cNvSpPr>
          <p:nvPr>
            <p:ph type="body" idx="1"/>
          </p:nvPr>
        </p:nvSpPr>
        <p:spPr>
          <a:xfrm>
            <a:off x="1114683" y="3021687"/>
            <a:ext cx="7956165" cy="1431441"/>
          </a:xfrm>
        </p:spPr>
        <p:txBody>
          <a:bodyPr>
            <a:normAutofit fontScale="77500" lnSpcReduction="20000"/>
          </a:bodyPr>
          <a:lstStyle/>
          <a:p>
            <a:pPr marL="0" lvl="0" indent="0" algn="l" rtl="0">
              <a:spcBef>
                <a:spcPts val="0"/>
              </a:spcBef>
              <a:spcAft>
                <a:spcPts val="0"/>
              </a:spcAft>
              <a:buNone/>
            </a:pPr>
            <a:r>
              <a:rPr lang="pt-BR" sz="3200" b="1" dirty="0">
                <a:solidFill>
                  <a:schemeClr val="accent4"/>
                </a:solidFill>
                <a:highlight>
                  <a:srgbClr val="000000"/>
                </a:highlight>
                <a:latin typeface="Calibri"/>
                <a:ea typeface="Calibri"/>
                <a:cs typeface="Calibri"/>
                <a:sym typeface="Calibri"/>
              </a:rPr>
              <a:t>O QUE É PREÇO INEXEQUÍVEL?</a:t>
            </a:r>
          </a:p>
          <a:p>
            <a:pPr marL="0" lvl="0" indent="0" algn="l" rtl="0">
              <a:spcBef>
                <a:spcPts val="0"/>
              </a:spcBef>
              <a:spcAft>
                <a:spcPts val="0"/>
              </a:spcAft>
              <a:buNone/>
            </a:pPr>
            <a:endParaRPr lang="pt-BR" sz="3200" b="1" dirty="0">
              <a:solidFill>
                <a:schemeClr val="accent4"/>
              </a:solidFill>
              <a:highlight>
                <a:srgbClr val="000000"/>
              </a:highlight>
              <a:latin typeface="Calibri"/>
              <a:ea typeface="Calibri"/>
              <a:cs typeface="Calibri"/>
              <a:sym typeface="Calibri"/>
            </a:endParaRPr>
          </a:p>
          <a:p>
            <a:pPr marL="0" lvl="0" indent="0" algn="ctr" rtl="0">
              <a:spcBef>
                <a:spcPts val="0"/>
              </a:spcBef>
              <a:spcAft>
                <a:spcPts val="0"/>
              </a:spcAft>
              <a:buClr>
                <a:schemeClr val="dk1"/>
              </a:buClr>
              <a:buFont typeface="Arial"/>
              <a:buNone/>
            </a:pPr>
            <a:r>
              <a:rPr lang="pt-BR" sz="2800" dirty="0">
                <a:solidFill>
                  <a:schemeClr val="lt1"/>
                </a:solidFill>
                <a:highlight>
                  <a:srgbClr val="000000"/>
                </a:highlight>
                <a:latin typeface="Calibri"/>
                <a:ea typeface="Calibri"/>
                <a:cs typeface="Calibri"/>
                <a:sym typeface="Calibri"/>
              </a:rPr>
              <a:t>Preços que se apresentarem </a:t>
            </a:r>
            <a:r>
              <a:rPr lang="pt-BR" sz="2800" b="1" dirty="0">
                <a:solidFill>
                  <a:srgbClr val="EE0000"/>
                </a:solidFill>
                <a:highlight>
                  <a:srgbClr val="000000"/>
                </a:highlight>
                <a:latin typeface="Calibri"/>
                <a:ea typeface="Calibri"/>
                <a:cs typeface="Calibri"/>
                <a:sym typeface="Calibri"/>
              </a:rPr>
              <a:t>60% menores</a:t>
            </a:r>
            <a:r>
              <a:rPr lang="pt-BR" sz="2800" dirty="0">
                <a:solidFill>
                  <a:schemeClr val="lt1"/>
                </a:solidFill>
                <a:highlight>
                  <a:srgbClr val="000000"/>
                </a:highlight>
                <a:latin typeface="Calibri"/>
                <a:ea typeface="Calibri"/>
                <a:cs typeface="Calibri"/>
                <a:sym typeface="Calibri"/>
              </a:rPr>
              <a:t>, ou </a:t>
            </a:r>
            <a:r>
              <a:rPr lang="pt-BR" sz="2800" b="1" dirty="0">
                <a:solidFill>
                  <a:srgbClr val="FF0000"/>
                </a:solidFill>
                <a:highlight>
                  <a:srgbClr val="000000"/>
                </a:highlight>
                <a:latin typeface="Calibri"/>
                <a:ea typeface="Calibri"/>
                <a:cs typeface="Calibri"/>
                <a:sym typeface="Calibri"/>
              </a:rPr>
              <a:t>130% maiores</a:t>
            </a:r>
            <a:r>
              <a:rPr lang="pt-BR" sz="2800" dirty="0">
                <a:solidFill>
                  <a:schemeClr val="lt1"/>
                </a:solidFill>
                <a:highlight>
                  <a:srgbClr val="000000"/>
                </a:highlight>
                <a:latin typeface="Calibri"/>
                <a:ea typeface="Calibri"/>
                <a:cs typeface="Calibri"/>
                <a:sym typeface="Calibri"/>
              </a:rPr>
              <a:t>, em relação à média aritmética dos preços obtidos (...) devendo ser eliminados deste cálculo (...)</a:t>
            </a:r>
            <a:endParaRPr lang="pt-BR" sz="2000" b="1" dirty="0">
              <a:solidFill>
                <a:schemeClr val="lt1"/>
              </a:solidFill>
              <a:highlight>
                <a:srgbClr val="000000"/>
              </a:highlight>
            </a:endParaRPr>
          </a:p>
          <a:p>
            <a:endParaRPr lang="pt-BR" dirty="0"/>
          </a:p>
        </p:txBody>
      </p:sp>
    </p:spTree>
    <p:extLst>
      <p:ext uri="{BB962C8B-B14F-4D97-AF65-F5344CB8AC3E}">
        <p14:creationId xmlns:p14="http://schemas.microsoft.com/office/powerpoint/2010/main" val="2185242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2268962"/>
            <a:ext cx="10089300" cy="3277780"/>
          </a:xfrm>
          <a:prstGeom prst="rect">
            <a:avLst/>
          </a:prstGeom>
          <a:noFill/>
          <a:ln>
            <a:noFill/>
          </a:ln>
        </p:spPr>
        <p:txBody>
          <a:bodyPr spcFirstLastPara="1" wrap="square" lIns="91425" tIns="45700" rIns="91425" bIns="45700" anchor="t" anchorCtr="0">
            <a:spAutoFit/>
          </a:bodyPr>
          <a:lstStyle/>
          <a:p>
            <a:pPr algn="just"/>
            <a:r>
              <a:rPr lang="pt-BR" altLang="en-US" sz="2400" dirty="0"/>
              <a:t>Art. 8º A licitação será conduzida por agente de contratação, pessoa designada pela autoridade competente, entre </a:t>
            </a:r>
            <a:r>
              <a:rPr lang="pt-BR" altLang="en-US" sz="2400" b="1" dirty="0">
                <a:solidFill>
                  <a:srgbClr val="FF0000"/>
                </a:solidFill>
              </a:rPr>
              <a:t>servidores efetivos</a:t>
            </a:r>
            <a:r>
              <a:rPr lang="pt-BR" altLang="en-US" sz="2400" dirty="0"/>
              <a:t> ou empregados públicos dos quadros permanentes da Administração Pública, para tomar decisões, acompanhar o trâmite da licitação, dar impulso ao procedimento licitatório e executar quaisquer outras atividades necessárias ao bom andamento do certame até a homologação.</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1682668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2268962"/>
            <a:ext cx="10089300" cy="1800453"/>
          </a:xfrm>
          <a:prstGeom prst="rect">
            <a:avLst/>
          </a:prstGeom>
          <a:noFill/>
          <a:ln>
            <a:noFill/>
          </a:ln>
        </p:spPr>
        <p:txBody>
          <a:bodyPr spcFirstLastPara="1" wrap="square" lIns="91425" tIns="45700" rIns="91425" bIns="45700" anchor="t" anchorCtr="0">
            <a:spAutoFit/>
          </a:bodyPr>
          <a:lstStyle/>
          <a:p>
            <a:pPr algn="just"/>
            <a:r>
              <a:rPr lang="pt-BR" altLang="en-US" sz="2400" dirty="0"/>
              <a:t>§ 1º O agente de contratação será auxiliado por equipe de apoio e responderá individualmente pelos atos que praticar, salvo quando induzido a erro pela atuação da equipe.</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388447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g1e0b92f8043_2_0"/>
          <p:cNvSpPr txBox="1">
            <a:spLocks noGrp="1"/>
          </p:cNvSpPr>
          <p:nvPr>
            <p:ph type="title"/>
          </p:nvPr>
        </p:nvSpPr>
        <p:spPr>
          <a:xfrm>
            <a:off x="829900" y="622275"/>
            <a:ext cx="9276000" cy="20871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r>
              <a:rPr lang="pt-BR" sz="2800" b="1"/>
              <a:t>Instrução Normativa PROPLAD/UTFPR nº 15, de 23 de março de 2023​ </a:t>
            </a:r>
            <a:br>
              <a:rPr lang="pt-BR" sz="2800" b="1"/>
            </a:br>
            <a:br>
              <a:rPr lang="pt-BR" sz="2400"/>
            </a:br>
            <a:endParaRPr sz="2400"/>
          </a:p>
        </p:txBody>
      </p:sp>
      <p:sp>
        <p:nvSpPr>
          <p:cNvPr id="210" name="Google Shape;210;g1e0b92f8043_2_0"/>
          <p:cNvSpPr/>
          <p:nvPr/>
        </p:nvSpPr>
        <p:spPr>
          <a:xfrm>
            <a:off x="938113" y="1785985"/>
            <a:ext cx="9552600" cy="923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000">
                <a:solidFill>
                  <a:schemeClr val="dk1"/>
                </a:solidFill>
                <a:latin typeface="Calibri"/>
                <a:ea typeface="Calibri"/>
                <a:cs typeface="Calibri"/>
                <a:sym typeface="Calibri"/>
              </a:rPr>
              <a:t>Dispõe sobre o Agente de Contratação, Equipe de Apoio e Gestor/Fiscais de Contrato, de que trata a Lei nº 14.133, de 01 de abril de 2021, Decreto 11.246, de 27 de outubro de 2022, no âmbito da UTFPR</a:t>
            </a:r>
            <a:r>
              <a:rPr lang="pt-BR" sz="2000" i="0" u="none" strike="noStrike" cap="none">
                <a:solidFill>
                  <a:schemeClr val="dk1"/>
                </a:solidFill>
                <a:latin typeface="Calibri"/>
                <a:ea typeface="Calibri"/>
                <a:cs typeface="Calibri"/>
                <a:sym typeface="Calibri"/>
              </a:rPr>
              <a:t>.</a:t>
            </a:r>
            <a:endParaRPr sz="16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g1e0b92f8043_2_0"/>
          <p:cNvSpPr/>
          <p:nvPr/>
        </p:nvSpPr>
        <p:spPr>
          <a:xfrm>
            <a:off x="1492400" y="3126400"/>
            <a:ext cx="2198700" cy="10569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2000" b="1">
                <a:solidFill>
                  <a:srgbClr val="FFFF00"/>
                </a:solidFill>
                <a:latin typeface="Calibri"/>
                <a:ea typeface="Calibri"/>
                <a:cs typeface="Calibri"/>
                <a:sym typeface="Calibri"/>
              </a:rPr>
              <a:t>Qual o motivo para a elaboração?</a:t>
            </a:r>
            <a:endParaRPr sz="2000" b="1">
              <a:solidFill>
                <a:srgbClr val="FFFF00"/>
              </a:solidFill>
              <a:latin typeface="Calibri"/>
              <a:ea typeface="Calibri"/>
              <a:cs typeface="Calibri"/>
              <a:sym typeface="Calibri"/>
            </a:endParaRPr>
          </a:p>
        </p:txBody>
      </p:sp>
      <p:pic>
        <p:nvPicPr>
          <p:cNvPr id="212" name="Google Shape;212;g1e0b92f8043_2_0"/>
          <p:cNvPicPr preferRelativeResize="0"/>
          <p:nvPr/>
        </p:nvPicPr>
        <p:blipFill>
          <a:blip r:embed="rId4">
            <a:alphaModFix/>
          </a:blip>
          <a:stretch>
            <a:fillRect/>
          </a:stretch>
        </p:blipFill>
        <p:spPr>
          <a:xfrm>
            <a:off x="2114300" y="4183308"/>
            <a:ext cx="1576800" cy="2259017"/>
          </a:xfrm>
          <a:prstGeom prst="rect">
            <a:avLst/>
          </a:prstGeom>
          <a:noFill/>
          <a:ln>
            <a:noFill/>
          </a:ln>
        </p:spPr>
      </p:pic>
      <p:sp>
        <p:nvSpPr>
          <p:cNvPr id="213" name="Google Shape;213;g1e0b92f8043_2_0"/>
          <p:cNvSpPr txBox="1"/>
          <p:nvPr/>
        </p:nvSpPr>
        <p:spPr>
          <a:xfrm>
            <a:off x="3990425" y="2709375"/>
            <a:ext cx="6737100" cy="326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000" b="1">
                <a:latin typeface="Calibri"/>
                <a:ea typeface="Calibri"/>
                <a:cs typeface="Calibri"/>
                <a:sym typeface="Calibri"/>
              </a:rPr>
              <a:t>Lei 14.133/2021</a:t>
            </a:r>
            <a:endParaRPr sz="2000" b="1">
              <a:latin typeface="Calibri"/>
              <a:ea typeface="Calibri"/>
              <a:cs typeface="Calibri"/>
              <a:sym typeface="Calibri"/>
            </a:endParaRPr>
          </a:p>
          <a:p>
            <a:pPr marL="0" lvl="0" indent="0" algn="just" rtl="0">
              <a:spcBef>
                <a:spcPts val="0"/>
              </a:spcBef>
              <a:spcAft>
                <a:spcPts val="0"/>
              </a:spcAft>
              <a:buNone/>
            </a:pPr>
            <a:r>
              <a:rPr lang="pt-BR" sz="2000">
                <a:latin typeface="Calibri"/>
                <a:ea typeface="Calibri"/>
                <a:cs typeface="Calibri"/>
                <a:sym typeface="Calibri"/>
              </a:rPr>
              <a:t>Art. 8º [...]</a:t>
            </a:r>
            <a:endParaRPr sz="2000">
              <a:latin typeface="Calibri"/>
              <a:ea typeface="Calibri"/>
              <a:cs typeface="Calibri"/>
              <a:sym typeface="Calibri"/>
            </a:endParaRPr>
          </a:p>
          <a:p>
            <a:pPr marL="0" lvl="0" indent="0" algn="just" rtl="0">
              <a:spcBef>
                <a:spcPts val="0"/>
              </a:spcBef>
              <a:spcAft>
                <a:spcPts val="0"/>
              </a:spcAft>
              <a:buNone/>
            </a:pPr>
            <a:r>
              <a:rPr lang="pt-BR" sz="2000" b="1">
                <a:highlight>
                  <a:schemeClr val="lt1"/>
                </a:highlight>
                <a:latin typeface="Calibri"/>
                <a:ea typeface="Calibri"/>
                <a:cs typeface="Calibri"/>
                <a:sym typeface="Calibri"/>
              </a:rPr>
              <a:t>§ 3º As regras relativas à atuação do agente de contratação e da equipe de apoio, ao funcionamento da comissão de contratação e à atuação de fiscais e gestores de contratos</a:t>
            </a:r>
            <a:r>
              <a:rPr lang="pt-BR" sz="2000">
                <a:latin typeface="Calibri"/>
                <a:ea typeface="Calibri"/>
                <a:cs typeface="Calibri"/>
                <a:sym typeface="Calibri"/>
              </a:rPr>
              <a:t> de que trata esta Lei </a:t>
            </a:r>
            <a:r>
              <a:rPr lang="pt-BR" sz="2000" b="1">
                <a:highlight>
                  <a:srgbClr val="FFFF00"/>
                </a:highlight>
                <a:latin typeface="Calibri"/>
                <a:ea typeface="Calibri"/>
                <a:cs typeface="Calibri"/>
                <a:sym typeface="Calibri"/>
              </a:rPr>
              <a:t>serão estabelecidas em regulamento</a:t>
            </a:r>
            <a:r>
              <a:rPr lang="pt-BR" sz="2000">
                <a:latin typeface="Calibri"/>
                <a:ea typeface="Calibri"/>
                <a:cs typeface="Calibri"/>
                <a:sym typeface="Calibri"/>
              </a:rPr>
              <a:t>, e deverá ser prevista a possibilidade de eles contarem com o apoio dos órgãos de assessoramento jurídico e de controle interno para o desempenho das funções essenciais à execução do disposto nesta Lei.</a:t>
            </a:r>
            <a:endParaRPr sz="2000">
              <a:latin typeface="Calibri"/>
              <a:ea typeface="Calibri"/>
              <a:cs typeface="Calibri"/>
              <a:sym typeface="Calibri"/>
            </a:endParaRPr>
          </a:p>
        </p:txBody>
      </p:sp>
      <p:sp>
        <p:nvSpPr>
          <p:cNvPr id="3" name="Espaço Reservado para Texto 2">
            <a:extLst>
              <a:ext uri="{FF2B5EF4-FFF2-40B4-BE49-F238E27FC236}">
                <a16:creationId xmlns:a16="http://schemas.microsoft.com/office/drawing/2014/main" id="{BA7BEBF4-37DF-7331-F763-EE3D30435927}"/>
              </a:ext>
            </a:extLst>
          </p:cNvPr>
          <p:cNvSpPr>
            <a:spLocks noGrp="1"/>
          </p:cNvSpPr>
          <p:nvPr>
            <p:ph type="body" idx="1"/>
          </p:nvPr>
        </p:nvSpPr>
        <p:spPr/>
        <p:txBody>
          <a:bodyPr/>
          <a:lstStyle/>
          <a:p>
            <a:endParaRPr lang="pt-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algn="just"/>
            <a:r>
              <a:rPr lang="pt-BR" sz="2400" b="0" i="0" dirty="0">
                <a:solidFill>
                  <a:srgbClr val="000000"/>
                </a:solidFill>
                <a:effectLst/>
                <a:latin typeface="Arial" panose="020B0604020202020204" pitchFamily="34" charset="0"/>
              </a:rPr>
              <a:t>Art. 2º</a:t>
            </a:r>
            <a:r>
              <a:rPr lang="pt-BR" sz="2400" b="1" i="0" dirty="0">
                <a:solidFill>
                  <a:srgbClr val="000000"/>
                </a:solidFill>
                <a:effectLst/>
                <a:latin typeface="Arial" panose="020B0604020202020204" pitchFamily="34" charset="0"/>
              </a:rPr>
              <a:t> </a:t>
            </a:r>
            <a:r>
              <a:rPr lang="pt-BR" sz="2400" b="0" i="0" dirty="0">
                <a:solidFill>
                  <a:srgbClr val="000000"/>
                </a:solidFill>
                <a:effectLst/>
                <a:latin typeface="Arial" panose="020B0604020202020204" pitchFamily="34" charset="0"/>
              </a:rPr>
              <a:t>Esta Lei aplica-se a:</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I - alienação e concessão de direito real de uso de bens;</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II - compra, inclusive por encomenda;</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III - locação;</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IV - concessão e permissão de uso de bens públicos;</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V - prestação de serviços, inclusive os técnico-profissionais especializados;</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VI - obras e serviços de arquitetura e engenharia;</a:t>
            </a:r>
            <a:endParaRPr lang="pt-BR" sz="2400" b="0" i="0" dirty="0">
              <a:solidFill>
                <a:srgbClr val="000000"/>
              </a:solidFill>
              <a:effectLst/>
              <a:latin typeface="Times New Roman" panose="02020603050405020304" pitchFamily="18" charset="0"/>
            </a:endParaRPr>
          </a:p>
          <a:p>
            <a:pPr algn="just"/>
            <a:r>
              <a:rPr lang="pt-BR" sz="2400" b="0" i="0" dirty="0">
                <a:solidFill>
                  <a:srgbClr val="000000"/>
                </a:solidFill>
                <a:effectLst/>
                <a:latin typeface="Arial" panose="020B0604020202020204" pitchFamily="34" charset="0"/>
              </a:rPr>
              <a:t>VII - contratações de tecnologia da informação e de comunicação.</a:t>
            </a:r>
            <a:endParaRPr lang="pt-BR" sz="2400" b="0" i="0" dirty="0">
              <a:solidFill>
                <a:srgbClr val="000000"/>
              </a:solidFill>
              <a:effectLst/>
              <a:latin typeface="Times New Roman" panose="02020603050405020304" pitchFamily="18" charset="0"/>
            </a:endParaRP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308398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g1e0b92f8043_2_13"/>
          <p:cNvSpPr txBox="1">
            <a:spLocks noGrp="1"/>
          </p:cNvSpPr>
          <p:nvPr>
            <p:ph type="title"/>
          </p:nvPr>
        </p:nvSpPr>
        <p:spPr>
          <a:xfrm>
            <a:off x="5441900" y="408900"/>
            <a:ext cx="5785800" cy="60402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endParaRPr sz="3133" b="1"/>
          </a:p>
          <a:p>
            <a:pPr marL="0" lvl="0" indent="0" algn="just" rtl="0">
              <a:lnSpc>
                <a:spcPct val="90000"/>
              </a:lnSpc>
              <a:spcBef>
                <a:spcPts val="0"/>
              </a:spcBef>
              <a:spcAft>
                <a:spcPts val="0"/>
              </a:spcAft>
              <a:buClr>
                <a:schemeClr val="dk1"/>
              </a:buClr>
              <a:buSzPts val="2800"/>
              <a:buFont typeface="Calibri"/>
              <a:buNone/>
            </a:pPr>
            <a:r>
              <a:rPr lang="pt-BR" sz="2200" b="1"/>
              <a:t>Decreto 11.246, de 27 de outubro de 2022.</a:t>
            </a:r>
            <a:br>
              <a:rPr lang="pt-BR" sz="2200" b="1"/>
            </a:br>
            <a:r>
              <a:rPr lang="pt-BR" sz="2200"/>
              <a:t>&gt; Percepção de que a matéria tem conexão com o fluxo de trabalho da área de planejamento e administração;</a:t>
            </a:r>
            <a:endParaRPr sz="2200"/>
          </a:p>
          <a:p>
            <a:pPr marL="0" lvl="0" indent="0" algn="just" rtl="0">
              <a:lnSpc>
                <a:spcPct val="90000"/>
              </a:lnSpc>
              <a:spcBef>
                <a:spcPts val="0"/>
              </a:spcBef>
              <a:spcAft>
                <a:spcPts val="0"/>
              </a:spcAft>
              <a:buClr>
                <a:schemeClr val="dk1"/>
              </a:buClr>
              <a:buSzPts val="2800"/>
              <a:buFont typeface="Calibri"/>
              <a:buNone/>
            </a:pPr>
            <a:endParaRPr sz="2200"/>
          </a:p>
          <a:p>
            <a:pPr marL="0" lvl="0" indent="0" algn="just" rtl="0">
              <a:lnSpc>
                <a:spcPct val="90000"/>
              </a:lnSpc>
              <a:spcBef>
                <a:spcPts val="0"/>
              </a:spcBef>
              <a:spcAft>
                <a:spcPts val="0"/>
              </a:spcAft>
              <a:buClr>
                <a:schemeClr val="dk1"/>
              </a:buClr>
              <a:buSzPts val="2800"/>
              <a:buFont typeface="Calibri"/>
              <a:buNone/>
            </a:pPr>
            <a:r>
              <a:rPr lang="pt-BR" sz="2200"/>
              <a:t>&gt; A regulamentação recebeu maior enfoque a partir da publicação da </a:t>
            </a:r>
            <a:r>
              <a:rPr lang="pt-BR" sz="2200" b="1"/>
              <a:t>IN 73/2022</a:t>
            </a:r>
            <a:r>
              <a:rPr lang="pt-BR" sz="2200"/>
              <a:t>, que trata das licitações com critério de julgamento de menor preço/maior desconto no âmbito da Administração Pública Federal direta, autárquica e fundacional;</a:t>
            </a:r>
            <a:endParaRPr sz="2200"/>
          </a:p>
          <a:p>
            <a:pPr marL="0" lvl="0" indent="0" algn="just" rtl="0">
              <a:lnSpc>
                <a:spcPct val="90000"/>
              </a:lnSpc>
              <a:spcBef>
                <a:spcPts val="0"/>
              </a:spcBef>
              <a:spcAft>
                <a:spcPts val="0"/>
              </a:spcAft>
              <a:buClr>
                <a:schemeClr val="dk1"/>
              </a:buClr>
              <a:buSzPts val="2800"/>
              <a:buFont typeface="Calibri"/>
              <a:buNone/>
            </a:pPr>
            <a:endParaRPr sz="2400"/>
          </a:p>
          <a:p>
            <a:pPr marL="0" lvl="0" indent="0" algn="just" rtl="0">
              <a:lnSpc>
                <a:spcPct val="90000"/>
              </a:lnSpc>
              <a:spcBef>
                <a:spcPts val="0"/>
              </a:spcBef>
              <a:spcAft>
                <a:spcPts val="0"/>
              </a:spcAft>
              <a:buClr>
                <a:schemeClr val="dk1"/>
              </a:buClr>
              <a:buSzPts val="2800"/>
              <a:buFont typeface="Calibri"/>
              <a:buNone/>
            </a:pPr>
            <a:endParaRPr sz="2400"/>
          </a:p>
        </p:txBody>
      </p:sp>
      <p:pic>
        <p:nvPicPr>
          <p:cNvPr id="220" name="Google Shape;220;g1e0b92f8043_2_13"/>
          <p:cNvPicPr preferRelativeResize="0"/>
          <p:nvPr/>
        </p:nvPicPr>
        <p:blipFill>
          <a:blip r:embed="rId4">
            <a:alphaModFix/>
          </a:blip>
          <a:stretch>
            <a:fillRect/>
          </a:stretch>
        </p:blipFill>
        <p:spPr>
          <a:xfrm>
            <a:off x="152400" y="1849075"/>
            <a:ext cx="4937750" cy="3159849"/>
          </a:xfrm>
          <a:prstGeom prst="rect">
            <a:avLst/>
          </a:prstGeom>
          <a:noFill/>
          <a:ln>
            <a:noFill/>
          </a:ln>
        </p:spPr>
      </p:pic>
      <p:sp>
        <p:nvSpPr>
          <p:cNvPr id="221" name="Google Shape;221;g1e0b92f8043_2_13"/>
          <p:cNvSpPr txBox="1"/>
          <p:nvPr/>
        </p:nvSpPr>
        <p:spPr>
          <a:xfrm>
            <a:off x="624775" y="870688"/>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De onde partimos?</a:t>
            </a:r>
            <a:endParaRPr sz="2800" b="1">
              <a:latin typeface="Calibri"/>
              <a:ea typeface="Calibri"/>
              <a:cs typeface="Calibri"/>
              <a:sym typeface="Calibri"/>
            </a:endParaRPr>
          </a:p>
        </p:txBody>
      </p:sp>
      <p:sp>
        <p:nvSpPr>
          <p:cNvPr id="3" name="Espaço Reservado para Texto 2">
            <a:extLst>
              <a:ext uri="{FF2B5EF4-FFF2-40B4-BE49-F238E27FC236}">
                <a16:creationId xmlns:a16="http://schemas.microsoft.com/office/drawing/2014/main" id="{1A8C1FDD-4CDD-7193-799F-FF7A1308176F}"/>
              </a:ext>
            </a:extLst>
          </p:cNvPr>
          <p:cNvSpPr>
            <a:spLocks noGrp="1"/>
          </p:cNvSpPr>
          <p:nvPr>
            <p:ph type="body" idx="1"/>
          </p:nvPr>
        </p:nvSpPr>
        <p:spPr/>
        <p:txBody>
          <a:bodyPr/>
          <a:lstStyle/>
          <a:p>
            <a:endParaRPr lang="pt-B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DECRETO 11.246/22</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2268962"/>
            <a:ext cx="10089300" cy="1800453"/>
          </a:xfrm>
          <a:prstGeom prst="rect">
            <a:avLst/>
          </a:prstGeom>
          <a:noFill/>
          <a:ln>
            <a:noFill/>
          </a:ln>
        </p:spPr>
        <p:txBody>
          <a:bodyPr spcFirstLastPara="1" wrap="square" lIns="91425" tIns="45700" rIns="91425" bIns="45700" anchor="t" anchorCtr="0">
            <a:spAutoFit/>
          </a:bodyPr>
          <a:lstStyle/>
          <a:p>
            <a:pPr algn="just"/>
            <a:r>
              <a:rPr lang="pt-BR" sz="2400" dirty="0">
                <a:solidFill>
                  <a:srgbClr val="162937"/>
                </a:solidFill>
                <a:latin typeface="rawline"/>
              </a:rPr>
              <a:t>Art. 11. O encargo de agente de contratação, de integrante de equipe de apoio, de integrante de comissão de contratação, de gestor ou de fiscal de contratos </a:t>
            </a:r>
            <a:r>
              <a:rPr lang="pt-BR" sz="2400" b="1" dirty="0">
                <a:solidFill>
                  <a:srgbClr val="FF0000"/>
                </a:solidFill>
                <a:latin typeface="rawline"/>
              </a:rPr>
              <a:t>não poderá ser recusado pelo agente público.</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194894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g22a7392a785_1_62"/>
          <p:cNvSpPr txBox="1">
            <a:spLocks noGrp="1"/>
          </p:cNvSpPr>
          <p:nvPr>
            <p:ph type="title"/>
          </p:nvPr>
        </p:nvSpPr>
        <p:spPr>
          <a:xfrm>
            <a:off x="4948740" y="1338644"/>
            <a:ext cx="5785800" cy="53253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ct val="101818"/>
              <a:buFont typeface="Calibri"/>
              <a:buNone/>
            </a:pPr>
            <a:r>
              <a:rPr lang="pt-BR" sz="2750" b="1" dirty="0"/>
              <a:t>Decreto 11.246, de 27 de outubro de 2022.</a:t>
            </a:r>
            <a:endParaRPr sz="2750" b="1" dirty="0"/>
          </a:p>
          <a:p>
            <a:pPr marL="0" lvl="0" indent="0" algn="just" rtl="0">
              <a:lnSpc>
                <a:spcPct val="90000"/>
              </a:lnSpc>
              <a:spcBef>
                <a:spcPts val="0"/>
              </a:spcBef>
              <a:spcAft>
                <a:spcPts val="0"/>
              </a:spcAft>
              <a:buClr>
                <a:schemeClr val="dk1"/>
              </a:buClr>
              <a:buSzPct val="101818"/>
              <a:buFont typeface="Calibri"/>
              <a:buNone/>
            </a:pPr>
            <a:endParaRPr sz="2750" b="1" dirty="0"/>
          </a:p>
          <a:p>
            <a:pPr marL="0" lvl="0" indent="0" algn="just" rtl="0">
              <a:lnSpc>
                <a:spcPct val="90000"/>
              </a:lnSpc>
              <a:spcBef>
                <a:spcPts val="0"/>
              </a:spcBef>
              <a:spcAft>
                <a:spcPts val="0"/>
              </a:spcAft>
              <a:buClr>
                <a:schemeClr val="dk1"/>
              </a:buClr>
              <a:buSzPct val="101818"/>
              <a:buFont typeface="Calibri"/>
              <a:buNone/>
            </a:pPr>
            <a:endParaRPr sz="2750" b="1" dirty="0"/>
          </a:p>
          <a:p>
            <a:pPr marL="0" lvl="0" indent="0" algn="just" rtl="0">
              <a:lnSpc>
                <a:spcPct val="90000"/>
              </a:lnSpc>
              <a:spcBef>
                <a:spcPts val="0"/>
              </a:spcBef>
              <a:spcAft>
                <a:spcPts val="0"/>
              </a:spcAft>
              <a:buClr>
                <a:schemeClr val="dk1"/>
              </a:buClr>
              <a:buSzPct val="101818"/>
              <a:buFont typeface="Calibri"/>
              <a:buNone/>
            </a:pPr>
            <a:r>
              <a:rPr lang="pt-BR" sz="2750" dirty="0"/>
              <a:t>&gt;Identificação de eventuais lacunas existentes no regulamento do Governo Federal;</a:t>
            </a:r>
            <a:endParaRPr sz="2750" dirty="0"/>
          </a:p>
          <a:p>
            <a:pPr marL="0" lvl="0" indent="0" algn="just" rtl="0">
              <a:lnSpc>
                <a:spcPct val="90000"/>
              </a:lnSpc>
              <a:spcBef>
                <a:spcPts val="0"/>
              </a:spcBef>
              <a:spcAft>
                <a:spcPts val="0"/>
              </a:spcAft>
              <a:buClr>
                <a:schemeClr val="dk1"/>
              </a:buClr>
              <a:buSzPct val="101818"/>
              <a:buFont typeface="Calibri"/>
              <a:buNone/>
            </a:pPr>
            <a:endParaRPr sz="2750" dirty="0"/>
          </a:p>
          <a:p>
            <a:pPr marL="0" lvl="0" indent="0" algn="just" rtl="0">
              <a:lnSpc>
                <a:spcPct val="90000"/>
              </a:lnSpc>
              <a:spcBef>
                <a:spcPts val="0"/>
              </a:spcBef>
              <a:spcAft>
                <a:spcPts val="0"/>
              </a:spcAft>
              <a:buClr>
                <a:schemeClr val="dk1"/>
              </a:buClr>
              <a:buSzPct val="101818"/>
              <a:buFont typeface="Calibri"/>
              <a:buNone/>
            </a:pPr>
            <a:r>
              <a:rPr lang="pt-BR" sz="2750" dirty="0"/>
              <a:t>&gt; Estudos e discussões para possíveis ajustes no caso de regulamentação própria/específica por parte da UTFPR. </a:t>
            </a:r>
            <a:br>
              <a:rPr lang="pt-BR" sz="2750" dirty="0"/>
            </a:br>
            <a:endParaRPr sz="2750" dirty="0"/>
          </a:p>
          <a:p>
            <a:pPr marL="0" lvl="0" indent="0" algn="just" rtl="0">
              <a:lnSpc>
                <a:spcPct val="90000"/>
              </a:lnSpc>
              <a:spcBef>
                <a:spcPts val="0"/>
              </a:spcBef>
              <a:spcAft>
                <a:spcPts val="0"/>
              </a:spcAft>
              <a:buClr>
                <a:schemeClr val="dk1"/>
              </a:buClr>
              <a:buSzPct val="90322"/>
              <a:buFont typeface="Calibri"/>
              <a:buNone/>
            </a:pPr>
            <a:endParaRPr sz="3100" dirty="0"/>
          </a:p>
          <a:p>
            <a:pPr marL="0" lvl="0" indent="0" algn="just" rtl="0">
              <a:lnSpc>
                <a:spcPct val="90000"/>
              </a:lnSpc>
              <a:spcBef>
                <a:spcPts val="0"/>
              </a:spcBef>
              <a:spcAft>
                <a:spcPts val="0"/>
              </a:spcAft>
              <a:buClr>
                <a:schemeClr val="dk1"/>
              </a:buClr>
              <a:buSzPct val="116666"/>
              <a:buFont typeface="Calibri"/>
              <a:buNone/>
            </a:pPr>
            <a:endParaRPr sz="2400" dirty="0"/>
          </a:p>
          <a:p>
            <a:pPr marL="0" lvl="0" indent="0" algn="just" rtl="0">
              <a:lnSpc>
                <a:spcPct val="90000"/>
              </a:lnSpc>
              <a:spcBef>
                <a:spcPts val="0"/>
              </a:spcBef>
              <a:spcAft>
                <a:spcPts val="0"/>
              </a:spcAft>
              <a:buClr>
                <a:schemeClr val="dk1"/>
              </a:buClr>
              <a:buSzPct val="116666"/>
              <a:buFont typeface="Calibri"/>
              <a:buNone/>
            </a:pPr>
            <a:endParaRPr sz="2400" dirty="0"/>
          </a:p>
        </p:txBody>
      </p:sp>
      <p:sp>
        <p:nvSpPr>
          <p:cNvPr id="228" name="Google Shape;228;g22a7392a785_1_62"/>
          <p:cNvSpPr txBox="1"/>
          <p:nvPr/>
        </p:nvSpPr>
        <p:spPr>
          <a:xfrm>
            <a:off x="624775" y="870688"/>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Primeiros Passos!!!</a:t>
            </a:r>
            <a:endParaRPr sz="2800" b="1">
              <a:latin typeface="Calibri"/>
              <a:ea typeface="Calibri"/>
              <a:cs typeface="Calibri"/>
              <a:sym typeface="Calibri"/>
            </a:endParaRPr>
          </a:p>
        </p:txBody>
      </p:sp>
      <p:sp>
        <p:nvSpPr>
          <p:cNvPr id="229" name="Google Shape;229;g22a7392a785_1_62"/>
          <p:cNvSpPr txBox="1"/>
          <p:nvPr/>
        </p:nvSpPr>
        <p:spPr>
          <a:xfrm>
            <a:off x="-4135675" y="107700"/>
            <a:ext cx="11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30" name="Google Shape;230;g22a7392a785_1_62"/>
          <p:cNvPicPr preferRelativeResize="0"/>
          <p:nvPr/>
        </p:nvPicPr>
        <p:blipFill rotWithShape="1">
          <a:blip r:embed="rId4">
            <a:alphaModFix/>
          </a:blip>
          <a:srcRect l="3159" r="-3159"/>
          <a:stretch/>
        </p:blipFill>
        <p:spPr>
          <a:xfrm>
            <a:off x="435150" y="2169975"/>
            <a:ext cx="4672274" cy="2624550"/>
          </a:xfrm>
          <a:prstGeom prst="rect">
            <a:avLst/>
          </a:prstGeom>
          <a:noFill/>
          <a:ln>
            <a:noFill/>
          </a:ln>
        </p:spPr>
      </p:pic>
      <p:sp>
        <p:nvSpPr>
          <p:cNvPr id="3" name="Espaço Reservado para Texto 2">
            <a:extLst>
              <a:ext uri="{FF2B5EF4-FFF2-40B4-BE49-F238E27FC236}">
                <a16:creationId xmlns:a16="http://schemas.microsoft.com/office/drawing/2014/main" id="{7EAB36F0-5D0C-CA25-1300-A3FBDFBE3167}"/>
              </a:ext>
            </a:extLst>
          </p:cNvPr>
          <p:cNvSpPr>
            <a:spLocks noGrp="1"/>
          </p:cNvSpPr>
          <p:nvPr>
            <p:ph type="body" idx="1"/>
          </p:nvPr>
        </p:nvSpPr>
        <p:spPr/>
        <p:txBody>
          <a:bodyPr/>
          <a:lstStyle/>
          <a:p>
            <a:endParaRPr lang="pt-B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g22a7392a785_1_3"/>
          <p:cNvSpPr txBox="1">
            <a:spLocks noGrp="1"/>
          </p:cNvSpPr>
          <p:nvPr>
            <p:ph type="title"/>
          </p:nvPr>
        </p:nvSpPr>
        <p:spPr>
          <a:xfrm>
            <a:off x="5259825" y="615600"/>
            <a:ext cx="5785800" cy="53253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r>
              <a:rPr lang="pt-BR" sz="2800" b="1"/>
              <a:t>Decreto 11.246, de 27 de outubro de 2022.</a:t>
            </a:r>
            <a:br>
              <a:rPr lang="pt-BR" sz="2800" b="1"/>
            </a:br>
            <a:endParaRPr sz="2800" b="1"/>
          </a:p>
          <a:p>
            <a:pPr marL="0" lvl="0" indent="0" algn="just" rtl="0">
              <a:lnSpc>
                <a:spcPct val="90000"/>
              </a:lnSpc>
              <a:spcBef>
                <a:spcPts val="0"/>
              </a:spcBef>
              <a:spcAft>
                <a:spcPts val="0"/>
              </a:spcAft>
              <a:buClr>
                <a:schemeClr val="dk1"/>
              </a:buClr>
              <a:buSzPts val="2800"/>
              <a:buFont typeface="Calibri"/>
              <a:buNone/>
            </a:pPr>
            <a:r>
              <a:rPr lang="pt-BR" sz="2800"/>
              <a:t>Art. 8º…. </a:t>
            </a:r>
            <a:endParaRPr sz="2800"/>
          </a:p>
          <a:p>
            <a:pPr marL="0" lvl="0" indent="0" algn="just" rtl="0">
              <a:lnSpc>
                <a:spcPct val="90000"/>
              </a:lnSpc>
              <a:spcBef>
                <a:spcPts val="0"/>
              </a:spcBef>
              <a:spcAft>
                <a:spcPts val="0"/>
              </a:spcAft>
              <a:buClr>
                <a:schemeClr val="dk1"/>
              </a:buClr>
              <a:buSzPts val="2800"/>
              <a:buFont typeface="Calibri"/>
              <a:buNone/>
            </a:pPr>
            <a:r>
              <a:rPr lang="pt-BR" sz="2800"/>
              <a:t>&gt; Atribui à autoridade máxima do órgão a responsabilidade pela designação de gestores e fiscais de contratos, </a:t>
            </a:r>
            <a:r>
              <a:rPr lang="pt-BR" sz="2800">
                <a:highlight>
                  <a:srgbClr val="FFFF00"/>
                </a:highlight>
              </a:rPr>
              <a:t>porém não define fluxo procedimental para a indicação, tampouco prazo específico para tal.   </a:t>
            </a:r>
            <a:br>
              <a:rPr lang="pt-BR" sz="2800">
                <a:highlight>
                  <a:srgbClr val="FFFF00"/>
                </a:highlight>
              </a:rPr>
            </a:br>
            <a:endParaRPr sz="2800">
              <a:highlight>
                <a:srgbClr val="FFFF00"/>
              </a:highlight>
            </a:endParaRPr>
          </a:p>
        </p:txBody>
      </p:sp>
      <p:sp>
        <p:nvSpPr>
          <p:cNvPr id="237" name="Google Shape;237;g22a7392a785_1_3"/>
          <p:cNvSpPr txBox="1"/>
          <p:nvPr/>
        </p:nvSpPr>
        <p:spPr>
          <a:xfrm>
            <a:off x="449925" y="615600"/>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Principais Tópicos</a:t>
            </a:r>
            <a:endParaRPr sz="2800" b="1">
              <a:latin typeface="Calibri"/>
              <a:ea typeface="Calibri"/>
              <a:cs typeface="Calibri"/>
              <a:sym typeface="Calibri"/>
            </a:endParaRPr>
          </a:p>
        </p:txBody>
      </p:sp>
      <p:pic>
        <p:nvPicPr>
          <p:cNvPr id="238" name="Google Shape;238;g22a7392a785_1_3"/>
          <p:cNvPicPr preferRelativeResize="0"/>
          <p:nvPr/>
        </p:nvPicPr>
        <p:blipFill>
          <a:blip r:embed="rId4">
            <a:alphaModFix/>
          </a:blip>
          <a:stretch>
            <a:fillRect/>
          </a:stretch>
        </p:blipFill>
        <p:spPr>
          <a:xfrm>
            <a:off x="449925" y="1810225"/>
            <a:ext cx="3993000" cy="2994763"/>
          </a:xfrm>
          <a:prstGeom prst="rect">
            <a:avLst/>
          </a:prstGeom>
          <a:noFill/>
          <a:ln>
            <a:noFill/>
          </a:ln>
        </p:spPr>
      </p:pic>
      <p:sp>
        <p:nvSpPr>
          <p:cNvPr id="3" name="Espaço Reservado para Texto 2">
            <a:extLst>
              <a:ext uri="{FF2B5EF4-FFF2-40B4-BE49-F238E27FC236}">
                <a16:creationId xmlns:a16="http://schemas.microsoft.com/office/drawing/2014/main" id="{F9F93F73-674D-3B85-4F24-F944B955F8B7}"/>
              </a:ext>
            </a:extLst>
          </p:cNvPr>
          <p:cNvSpPr>
            <a:spLocks noGrp="1"/>
          </p:cNvSpPr>
          <p:nvPr>
            <p:ph type="body" idx="1"/>
          </p:nvPr>
        </p:nvSpPr>
        <p:spPr/>
        <p:txBody>
          <a:bodyPr/>
          <a:lstStyle/>
          <a:p>
            <a:endParaRPr lang="pt-B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g22a7392a785_1_31"/>
          <p:cNvSpPr txBox="1">
            <a:spLocks noGrp="1"/>
          </p:cNvSpPr>
          <p:nvPr>
            <p:ph type="title"/>
          </p:nvPr>
        </p:nvSpPr>
        <p:spPr>
          <a:xfrm>
            <a:off x="4345550" y="956884"/>
            <a:ext cx="5785800" cy="53253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chemeClr val="dk1"/>
              </a:buClr>
              <a:buSzPct val="90322"/>
              <a:buFont typeface="Calibri"/>
              <a:buNone/>
            </a:pPr>
            <a:r>
              <a:rPr lang="pt-BR" sz="3100" b="1" dirty="0"/>
              <a:t>Instrução Normativa PROPLAD/UTFPR nº 15, de 23 de março de 2023​. </a:t>
            </a:r>
            <a:endParaRPr sz="3100" b="1" dirty="0"/>
          </a:p>
          <a:p>
            <a:pPr marL="0" lvl="0" indent="0" algn="just" rtl="0">
              <a:lnSpc>
                <a:spcPct val="90000"/>
              </a:lnSpc>
              <a:spcBef>
                <a:spcPts val="0"/>
              </a:spcBef>
              <a:spcAft>
                <a:spcPts val="0"/>
              </a:spcAft>
              <a:buClr>
                <a:schemeClr val="dk1"/>
              </a:buClr>
              <a:buSzPct val="90322"/>
              <a:buFont typeface="Calibri"/>
              <a:buNone/>
            </a:pP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Art. 12, § 5º: </a:t>
            </a: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&gt; A indicação dos nomes para gestor e fiscais de contrato caberá ao </a:t>
            </a:r>
            <a:r>
              <a:rPr lang="pt-BR" sz="3100" b="1" dirty="0">
                <a:highlight>
                  <a:srgbClr val="FFFF00"/>
                </a:highlight>
              </a:rPr>
              <a:t>setor demandante</a:t>
            </a:r>
            <a:r>
              <a:rPr lang="pt-BR" sz="3100" dirty="0"/>
              <a:t>.</a:t>
            </a: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 </a:t>
            </a: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&gt; Prazo: até 5 dias, prorrogáveis.</a:t>
            </a:r>
            <a:endParaRPr sz="3100" dirty="0"/>
          </a:p>
          <a:p>
            <a:pPr marL="0" lvl="0" indent="0" algn="just" rtl="0">
              <a:lnSpc>
                <a:spcPct val="90000"/>
              </a:lnSpc>
              <a:spcBef>
                <a:spcPts val="0"/>
              </a:spcBef>
              <a:spcAft>
                <a:spcPts val="0"/>
              </a:spcAft>
              <a:buClr>
                <a:schemeClr val="dk1"/>
              </a:buClr>
              <a:buSzPct val="90322"/>
              <a:buFont typeface="Calibri"/>
              <a:buNone/>
            </a:pP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&gt; No caso de </a:t>
            </a:r>
            <a:r>
              <a:rPr lang="pt-BR" sz="3100" b="1" dirty="0">
                <a:highlight>
                  <a:srgbClr val="FFFF00"/>
                </a:highlight>
              </a:rPr>
              <a:t>ausência de indicação</a:t>
            </a:r>
            <a:r>
              <a:rPr lang="pt-BR" sz="3100" dirty="0"/>
              <a:t>, a autoridade competente nomeará o responsável para a função. </a:t>
            </a:r>
            <a:endParaRPr sz="3100" dirty="0"/>
          </a:p>
          <a:p>
            <a:pPr marL="0" lvl="0" indent="0" algn="just" rtl="0">
              <a:lnSpc>
                <a:spcPct val="90000"/>
              </a:lnSpc>
              <a:spcBef>
                <a:spcPts val="0"/>
              </a:spcBef>
              <a:spcAft>
                <a:spcPts val="0"/>
              </a:spcAft>
              <a:buClr>
                <a:schemeClr val="dk1"/>
              </a:buClr>
              <a:buSzPct val="90322"/>
              <a:buFont typeface="Calibri"/>
              <a:buNone/>
            </a:pPr>
            <a:endParaRPr sz="3100" dirty="0"/>
          </a:p>
        </p:txBody>
      </p:sp>
      <p:sp>
        <p:nvSpPr>
          <p:cNvPr id="245" name="Google Shape;245;g22a7392a785_1_31"/>
          <p:cNvSpPr txBox="1"/>
          <p:nvPr/>
        </p:nvSpPr>
        <p:spPr>
          <a:xfrm>
            <a:off x="624763" y="1011138"/>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dirty="0">
                <a:latin typeface="Calibri"/>
                <a:ea typeface="Calibri"/>
                <a:cs typeface="Calibri"/>
                <a:sym typeface="Calibri"/>
              </a:rPr>
              <a:t>Principais Tópicos</a:t>
            </a:r>
            <a:endParaRPr sz="2800" b="1" dirty="0">
              <a:latin typeface="Calibri"/>
              <a:ea typeface="Calibri"/>
              <a:cs typeface="Calibri"/>
              <a:sym typeface="Calibri"/>
            </a:endParaRPr>
          </a:p>
        </p:txBody>
      </p:sp>
      <p:sp>
        <p:nvSpPr>
          <p:cNvPr id="246" name="Google Shape;246;g22a7392a785_1_31"/>
          <p:cNvSpPr txBox="1"/>
          <p:nvPr/>
        </p:nvSpPr>
        <p:spPr>
          <a:xfrm>
            <a:off x="-4147175" y="215400"/>
            <a:ext cx="11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47" name="Google Shape;247;g22a7392a785_1_31"/>
          <p:cNvPicPr preferRelativeResize="0"/>
          <p:nvPr/>
        </p:nvPicPr>
        <p:blipFill>
          <a:blip r:embed="rId4">
            <a:alphaModFix/>
          </a:blip>
          <a:stretch>
            <a:fillRect/>
          </a:stretch>
        </p:blipFill>
        <p:spPr>
          <a:xfrm>
            <a:off x="624775" y="2203975"/>
            <a:ext cx="3720775" cy="3720748"/>
          </a:xfrm>
          <a:prstGeom prst="rect">
            <a:avLst/>
          </a:prstGeom>
          <a:noFill/>
          <a:ln>
            <a:noFill/>
          </a:ln>
        </p:spPr>
      </p:pic>
      <p:sp>
        <p:nvSpPr>
          <p:cNvPr id="3" name="Espaço Reservado para Texto 2">
            <a:extLst>
              <a:ext uri="{FF2B5EF4-FFF2-40B4-BE49-F238E27FC236}">
                <a16:creationId xmlns:a16="http://schemas.microsoft.com/office/drawing/2014/main" id="{5C44DBDD-DA87-2858-BCD8-A4462CFA9147}"/>
              </a:ext>
            </a:extLst>
          </p:cNvPr>
          <p:cNvSpPr>
            <a:spLocks noGrp="1"/>
          </p:cNvSpPr>
          <p:nvPr>
            <p:ph type="body" idx="1"/>
          </p:nvPr>
        </p:nvSpPr>
        <p:spPr>
          <a:xfrm>
            <a:off x="451701" y="1778792"/>
            <a:ext cx="10515600" cy="4351338"/>
          </a:xfrm>
        </p:spPr>
        <p:txBody>
          <a:bodyPr/>
          <a:lstStyle/>
          <a:p>
            <a:endParaRPr lang="pt-B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g22a7392a785_1_12"/>
          <p:cNvSpPr txBox="1">
            <a:spLocks noGrp="1"/>
          </p:cNvSpPr>
          <p:nvPr>
            <p:ph type="title"/>
          </p:nvPr>
        </p:nvSpPr>
        <p:spPr>
          <a:xfrm>
            <a:off x="4896150" y="766350"/>
            <a:ext cx="6280500" cy="53253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chemeClr val="dk1"/>
              </a:buClr>
              <a:buSzPct val="89361"/>
              <a:buFont typeface="Calibri"/>
              <a:buNone/>
            </a:pPr>
            <a:r>
              <a:rPr lang="pt-BR" sz="3133" b="1"/>
              <a:t>Decreto 11.246, de 27 de outubro de 2022.</a:t>
            </a:r>
            <a:br>
              <a:rPr lang="pt-BR" sz="3133" b="1"/>
            </a:br>
            <a:endParaRPr sz="3133" b="1"/>
          </a:p>
          <a:p>
            <a:pPr marL="0" lvl="0" indent="0" algn="just" rtl="0">
              <a:lnSpc>
                <a:spcPct val="90000"/>
              </a:lnSpc>
              <a:spcBef>
                <a:spcPts val="0"/>
              </a:spcBef>
              <a:spcAft>
                <a:spcPts val="0"/>
              </a:spcAft>
              <a:buClr>
                <a:schemeClr val="dk1"/>
              </a:buClr>
              <a:buSzPct val="90322"/>
              <a:buFont typeface="Calibri"/>
              <a:buNone/>
            </a:pPr>
            <a:r>
              <a:rPr lang="pt-BR" sz="3100"/>
              <a:t>Art. 14….. </a:t>
            </a:r>
            <a:endParaRPr sz="3100"/>
          </a:p>
          <a:p>
            <a:pPr marL="0" lvl="0" indent="0" algn="just" rtl="0">
              <a:lnSpc>
                <a:spcPct val="90000"/>
              </a:lnSpc>
              <a:spcBef>
                <a:spcPts val="0"/>
              </a:spcBef>
              <a:spcAft>
                <a:spcPts val="0"/>
              </a:spcAft>
              <a:buClr>
                <a:schemeClr val="dk1"/>
              </a:buClr>
              <a:buSzPct val="90322"/>
              <a:buFont typeface="Calibri"/>
              <a:buNone/>
            </a:pPr>
            <a:r>
              <a:rPr lang="pt-BR" sz="3100"/>
              <a:t>&gt; Atribui ao </a:t>
            </a:r>
            <a:r>
              <a:rPr lang="pt-BR" sz="3100" b="1">
                <a:highlight>
                  <a:srgbClr val="FFFF00"/>
                </a:highlight>
              </a:rPr>
              <a:t>agente de contratação</a:t>
            </a:r>
            <a:r>
              <a:rPr lang="pt-BR" sz="3100"/>
              <a:t> a responsabilidade pela promoção de diligências visando o </a:t>
            </a:r>
            <a:r>
              <a:rPr lang="pt-BR" sz="3100" b="1"/>
              <a:t>cumprimento do calendário de contratação pelas áreas demandantes. </a:t>
            </a:r>
            <a:endParaRPr sz="3100" b="1"/>
          </a:p>
          <a:p>
            <a:pPr marL="0" lvl="0" indent="0" algn="just" rtl="0">
              <a:lnSpc>
                <a:spcPct val="90000"/>
              </a:lnSpc>
              <a:spcBef>
                <a:spcPts val="0"/>
              </a:spcBef>
              <a:spcAft>
                <a:spcPts val="0"/>
              </a:spcAft>
              <a:buClr>
                <a:schemeClr val="dk1"/>
              </a:buClr>
              <a:buSzPct val="90322"/>
              <a:buFont typeface="Calibri"/>
              <a:buNone/>
            </a:pPr>
            <a:endParaRPr sz="3100"/>
          </a:p>
          <a:p>
            <a:pPr marL="0" lvl="0" indent="0" algn="just" rtl="0">
              <a:lnSpc>
                <a:spcPct val="90000"/>
              </a:lnSpc>
              <a:spcBef>
                <a:spcPts val="0"/>
              </a:spcBef>
              <a:spcAft>
                <a:spcPts val="0"/>
              </a:spcAft>
              <a:buClr>
                <a:schemeClr val="dk1"/>
              </a:buClr>
              <a:buSzPct val="90322"/>
              <a:buFont typeface="Calibri"/>
              <a:buNone/>
            </a:pPr>
            <a:r>
              <a:rPr lang="pt-BR" sz="3100"/>
              <a:t>&gt;No atual modelo de governança da UTFPR esta matéria é gerenciada pelas DIRPLAD’s dos Campi. </a:t>
            </a:r>
            <a:endParaRPr sz="3100"/>
          </a:p>
        </p:txBody>
      </p:sp>
      <p:sp>
        <p:nvSpPr>
          <p:cNvPr id="254" name="Google Shape;254;g22a7392a785_1_12"/>
          <p:cNvSpPr txBox="1"/>
          <p:nvPr/>
        </p:nvSpPr>
        <p:spPr>
          <a:xfrm>
            <a:off x="604525" y="262975"/>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Principais Tópicos</a:t>
            </a:r>
            <a:endParaRPr sz="2800" b="1">
              <a:latin typeface="Calibri"/>
              <a:ea typeface="Calibri"/>
              <a:cs typeface="Calibri"/>
              <a:sym typeface="Calibri"/>
            </a:endParaRPr>
          </a:p>
        </p:txBody>
      </p:sp>
      <p:pic>
        <p:nvPicPr>
          <p:cNvPr id="255" name="Google Shape;255;g22a7392a785_1_12"/>
          <p:cNvPicPr preferRelativeResize="0"/>
          <p:nvPr/>
        </p:nvPicPr>
        <p:blipFill rotWithShape="1">
          <a:blip r:embed="rId4">
            <a:alphaModFix/>
          </a:blip>
          <a:srcRect l="12174" t="6280" r="-5249" b="2703"/>
          <a:stretch/>
        </p:blipFill>
        <p:spPr>
          <a:xfrm>
            <a:off x="721875" y="1454725"/>
            <a:ext cx="3993000" cy="4075775"/>
          </a:xfrm>
          <a:prstGeom prst="rect">
            <a:avLst/>
          </a:prstGeom>
          <a:noFill/>
          <a:ln>
            <a:noFill/>
          </a:ln>
        </p:spPr>
      </p:pic>
      <p:sp>
        <p:nvSpPr>
          <p:cNvPr id="3" name="Espaço Reservado para Texto 2">
            <a:extLst>
              <a:ext uri="{FF2B5EF4-FFF2-40B4-BE49-F238E27FC236}">
                <a16:creationId xmlns:a16="http://schemas.microsoft.com/office/drawing/2014/main" id="{8C2B3A8E-4A07-0C45-98A4-216959376CD4}"/>
              </a:ext>
            </a:extLst>
          </p:cNvPr>
          <p:cNvSpPr>
            <a:spLocks noGrp="1"/>
          </p:cNvSpPr>
          <p:nvPr>
            <p:ph type="body" idx="1"/>
          </p:nvPr>
        </p:nvSpPr>
        <p:spPr/>
        <p:txBody>
          <a:bodyPr/>
          <a:lstStyle/>
          <a:p>
            <a:endParaRPr lang="pt-B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g22a7392a785_1_21"/>
          <p:cNvSpPr txBox="1">
            <a:spLocks noGrp="1"/>
          </p:cNvSpPr>
          <p:nvPr>
            <p:ph type="title"/>
          </p:nvPr>
        </p:nvSpPr>
        <p:spPr>
          <a:xfrm>
            <a:off x="4896150" y="766350"/>
            <a:ext cx="5785800" cy="53253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r>
              <a:rPr lang="pt-BR" sz="3133" b="1"/>
              <a:t>Instrução Normativa PROPLAD/UTFPR nº 15, de 23 de março de 2023​. </a:t>
            </a:r>
            <a:endParaRPr sz="3133" b="1"/>
          </a:p>
          <a:p>
            <a:pPr marL="0" lvl="0" indent="0" algn="just" rtl="0">
              <a:lnSpc>
                <a:spcPct val="90000"/>
              </a:lnSpc>
              <a:spcBef>
                <a:spcPts val="0"/>
              </a:spcBef>
              <a:spcAft>
                <a:spcPts val="0"/>
              </a:spcAft>
              <a:buClr>
                <a:schemeClr val="dk1"/>
              </a:buClr>
              <a:buSzPts val="2800"/>
              <a:buFont typeface="Calibri"/>
              <a:buNone/>
            </a:pPr>
            <a:endParaRPr sz="3100"/>
          </a:p>
          <a:p>
            <a:pPr marL="0" lvl="0" indent="0" algn="just" rtl="0">
              <a:lnSpc>
                <a:spcPct val="90000"/>
              </a:lnSpc>
              <a:spcBef>
                <a:spcPts val="0"/>
              </a:spcBef>
              <a:spcAft>
                <a:spcPts val="0"/>
              </a:spcAft>
              <a:buClr>
                <a:schemeClr val="dk1"/>
              </a:buClr>
              <a:buSzPts val="2800"/>
              <a:buFont typeface="Calibri"/>
              <a:buNone/>
            </a:pPr>
            <a:r>
              <a:rPr lang="pt-BR" sz="3100"/>
              <a:t>Art. 12, inciso I: </a:t>
            </a:r>
            <a:endParaRPr sz="3100"/>
          </a:p>
          <a:p>
            <a:pPr marL="0" lvl="0" indent="0" algn="just" rtl="0">
              <a:lnSpc>
                <a:spcPct val="90000"/>
              </a:lnSpc>
              <a:spcBef>
                <a:spcPts val="0"/>
              </a:spcBef>
              <a:spcAft>
                <a:spcPts val="0"/>
              </a:spcAft>
              <a:buClr>
                <a:schemeClr val="dk1"/>
              </a:buClr>
              <a:buSzPts val="2800"/>
              <a:buFont typeface="Calibri"/>
              <a:buNone/>
            </a:pPr>
            <a:r>
              <a:rPr lang="pt-BR" sz="3100"/>
              <a:t>&gt; Atribui ao </a:t>
            </a:r>
            <a:r>
              <a:rPr lang="pt-BR" sz="3100" b="1">
                <a:highlight>
                  <a:schemeClr val="lt1"/>
                </a:highlight>
              </a:rPr>
              <a:t>agente de contratação</a:t>
            </a:r>
            <a:r>
              <a:rPr lang="pt-BR" sz="3100"/>
              <a:t> a responsabilidade pela tomada de decisões em prol da boa condução da licitação e </a:t>
            </a:r>
            <a:r>
              <a:rPr lang="pt-BR" sz="3100">
                <a:highlight>
                  <a:srgbClr val="FFFF00"/>
                </a:highlight>
              </a:rPr>
              <a:t>também nos casos de contratação direta (dispensa e inexigibilidade).  </a:t>
            </a:r>
            <a:r>
              <a:rPr lang="pt-BR" sz="3100"/>
              <a:t> </a:t>
            </a:r>
            <a:endParaRPr sz="3100"/>
          </a:p>
        </p:txBody>
      </p:sp>
      <p:sp>
        <p:nvSpPr>
          <p:cNvPr id="262" name="Google Shape;262;g22a7392a785_1_21"/>
          <p:cNvSpPr txBox="1"/>
          <p:nvPr/>
        </p:nvSpPr>
        <p:spPr>
          <a:xfrm>
            <a:off x="624763" y="1011138"/>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Principais Tópicos</a:t>
            </a:r>
            <a:endParaRPr sz="2800" b="1">
              <a:latin typeface="Calibri"/>
              <a:ea typeface="Calibri"/>
              <a:cs typeface="Calibri"/>
              <a:sym typeface="Calibri"/>
            </a:endParaRPr>
          </a:p>
        </p:txBody>
      </p:sp>
      <p:sp>
        <p:nvSpPr>
          <p:cNvPr id="263" name="Google Shape;263;g22a7392a785_1_21"/>
          <p:cNvSpPr txBox="1"/>
          <p:nvPr/>
        </p:nvSpPr>
        <p:spPr>
          <a:xfrm>
            <a:off x="-4147175" y="215400"/>
            <a:ext cx="11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64" name="Google Shape;264;g22a7392a785_1_21"/>
          <p:cNvPicPr preferRelativeResize="0"/>
          <p:nvPr/>
        </p:nvPicPr>
        <p:blipFill>
          <a:blip r:embed="rId4">
            <a:alphaModFix/>
          </a:blip>
          <a:stretch>
            <a:fillRect/>
          </a:stretch>
        </p:blipFill>
        <p:spPr>
          <a:xfrm>
            <a:off x="894750" y="2022275"/>
            <a:ext cx="3453025" cy="3453025"/>
          </a:xfrm>
          <a:prstGeom prst="rect">
            <a:avLst/>
          </a:prstGeom>
          <a:noFill/>
          <a:ln>
            <a:noFill/>
          </a:ln>
        </p:spPr>
      </p:pic>
      <p:sp>
        <p:nvSpPr>
          <p:cNvPr id="3" name="Espaço Reservado para Texto 2">
            <a:extLst>
              <a:ext uri="{FF2B5EF4-FFF2-40B4-BE49-F238E27FC236}">
                <a16:creationId xmlns:a16="http://schemas.microsoft.com/office/drawing/2014/main" id="{2FED3EF6-118E-4AEB-D13E-2BD015B704FC}"/>
              </a:ext>
            </a:extLst>
          </p:cNvPr>
          <p:cNvSpPr>
            <a:spLocks noGrp="1"/>
          </p:cNvSpPr>
          <p:nvPr>
            <p:ph type="body" idx="1"/>
          </p:nvPr>
        </p:nvSpPr>
        <p:spPr/>
        <p:txBody>
          <a:bodyPr/>
          <a:lstStyle/>
          <a:p>
            <a:endParaRPr lang="pt-B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g22a7392a785_1_51"/>
          <p:cNvSpPr txBox="1">
            <a:spLocks noGrp="1"/>
          </p:cNvSpPr>
          <p:nvPr>
            <p:ph type="title"/>
          </p:nvPr>
        </p:nvSpPr>
        <p:spPr>
          <a:xfrm>
            <a:off x="4535725" y="215400"/>
            <a:ext cx="6211200" cy="53253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r>
              <a:rPr lang="pt-BR" sz="2800" b="1"/>
              <a:t>Instrução Normativa PROPLAD/UTFPR nº 15, de 23 de março de 2023​. </a:t>
            </a:r>
            <a:endParaRPr sz="2800" b="1"/>
          </a:p>
          <a:p>
            <a:pPr marL="0" lvl="0" indent="0" algn="just" rtl="0">
              <a:lnSpc>
                <a:spcPct val="90000"/>
              </a:lnSpc>
              <a:spcBef>
                <a:spcPts val="0"/>
              </a:spcBef>
              <a:spcAft>
                <a:spcPts val="0"/>
              </a:spcAft>
              <a:buClr>
                <a:schemeClr val="dk1"/>
              </a:buClr>
              <a:buSzPts val="2800"/>
              <a:buFont typeface="Calibri"/>
              <a:buNone/>
            </a:pPr>
            <a:endParaRPr sz="2800"/>
          </a:p>
          <a:p>
            <a:pPr marL="0" lvl="0" indent="0" algn="just" rtl="0">
              <a:lnSpc>
                <a:spcPct val="90000"/>
              </a:lnSpc>
              <a:spcBef>
                <a:spcPts val="0"/>
              </a:spcBef>
              <a:spcAft>
                <a:spcPts val="0"/>
              </a:spcAft>
              <a:buClr>
                <a:schemeClr val="dk1"/>
              </a:buClr>
              <a:buSzPts val="2800"/>
              <a:buFont typeface="Calibri"/>
              <a:buNone/>
            </a:pPr>
            <a:r>
              <a:rPr lang="pt-BR" sz="2800"/>
              <a:t>Art. 12, § 3º:</a:t>
            </a:r>
            <a:endParaRPr sz="2800"/>
          </a:p>
          <a:p>
            <a:pPr marL="0" lvl="0" indent="0" algn="just" rtl="0">
              <a:lnSpc>
                <a:spcPct val="90000"/>
              </a:lnSpc>
              <a:spcBef>
                <a:spcPts val="0"/>
              </a:spcBef>
              <a:spcAft>
                <a:spcPts val="0"/>
              </a:spcAft>
              <a:buClr>
                <a:schemeClr val="dk1"/>
              </a:buClr>
              <a:buSzPts val="2800"/>
              <a:buFont typeface="Calibri"/>
              <a:buNone/>
            </a:pPr>
            <a:r>
              <a:rPr lang="pt-BR" sz="2800"/>
              <a:t> </a:t>
            </a:r>
            <a:endParaRPr sz="2800"/>
          </a:p>
          <a:p>
            <a:pPr marL="0" lvl="0" indent="0" algn="just" rtl="0">
              <a:lnSpc>
                <a:spcPct val="90000"/>
              </a:lnSpc>
              <a:spcBef>
                <a:spcPts val="0"/>
              </a:spcBef>
              <a:spcAft>
                <a:spcPts val="0"/>
              </a:spcAft>
              <a:buClr>
                <a:schemeClr val="dk1"/>
              </a:buClr>
              <a:buSzPts val="2800"/>
              <a:buFont typeface="Calibri"/>
              <a:buNone/>
            </a:pPr>
            <a:r>
              <a:rPr lang="pt-BR" sz="2800"/>
              <a:t>&gt; A atuação do agente de contratação na </a:t>
            </a:r>
            <a:r>
              <a:rPr lang="pt-BR" sz="2800" b="1">
                <a:highlight>
                  <a:srgbClr val="FFFF00"/>
                </a:highlight>
              </a:rPr>
              <a:t>fase preparatória</a:t>
            </a:r>
            <a:r>
              <a:rPr lang="pt-BR" sz="2800" b="1"/>
              <a:t>,</a:t>
            </a:r>
            <a:r>
              <a:rPr lang="pt-BR" sz="2800"/>
              <a:t> ainda que para acompanhamento/eventuais diligências, </a:t>
            </a:r>
            <a:r>
              <a:rPr lang="pt-BR" sz="2800" b="1">
                <a:highlight>
                  <a:srgbClr val="FFFF00"/>
                </a:highlight>
              </a:rPr>
              <a:t>impedirá a condução e coordenação da sessão pública. </a:t>
            </a:r>
            <a:endParaRPr sz="2800" b="1">
              <a:highlight>
                <a:srgbClr val="FFFF00"/>
              </a:highlight>
            </a:endParaRPr>
          </a:p>
        </p:txBody>
      </p:sp>
      <p:sp>
        <p:nvSpPr>
          <p:cNvPr id="271" name="Google Shape;271;g22a7392a785_1_51"/>
          <p:cNvSpPr txBox="1"/>
          <p:nvPr/>
        </p:nvSpPr>
        <p:spPr>
          <a:xfrm>
            <a:off x="624763" y="1011138"/>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Principais Tópicos</a:t>
            </a:r>
            <a:endParaRPr sz="2800" b="1">
              <a:latin typeface="Calibri"/>
              <a:ea typeface="Calibri"/>
              <a:cs typeface="Calibri"/>
              <a:sym typeface="Calibri"/>
            </a:endParaRPr>
          </a:p>
        </p:txBody>
      </p:sp>
      <p:sp>
        <p:nvSpPr>
          <p:cNvPr id="272" name="Google Shape;272;g22a7392a785_1_51"/>
          <p:cNvSpPr txBox="1"/>
          <p:nvPr/>
        </p:nvSpPr>
        <p:spPr>
          <a:xfrm>
            <a:off x="-4147175" y="215400"/>
            <a:ext cx="11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73" name="Google Shape;273;g22a7392a785_1_51"/>
          <p:cNvPicPr preferRelativeResize="0"/>
          <p:nvPr/>
        </p:nvPicPr>
        <p:blipFill>
          <a:blip r:embed="rId4">
            <a:alphaModFix/>
          </a:blip>
          <a:stretch>
            <a:fillRect/>
          </a:stretch>
        </p:blipFill>
        <p:spPr>
          <a:xfrm>
            <a:off x="868675" y="1940988"/>
            <a:ext cx="3505200" cy="3981450"/>
          </a:xfrm>
          <a:prstGeom prst="rect">
            <a:avLst/>
          </a:prstGeom>
          <a:noFill/>
          <a:ln>
            <a:noFill/>
          </a:ln>
        </p:spPr>
      </p:pic>
      <p:sp>
        <p:nvSpPr>
          <p:cNvPr id="3" name="Espaço Reservado para Texto 2">
            <a:extLst>
              <a:ext uri="{FF2B5EF4-FFF2-40B4-BE49-F238E27FC236}">
                <a16:creationId xmlns:a16="http://schemas.microsoft.com/office/drawing/2014/main" id="{69AA7EC7-FAB0-96EE-53AF-422BEC361646}"/>
              </a:ext>
            </a:extLst>
          </p:cNvPr>
          <p:cNvSpPr>
            <a:spLocks noGrp="1"/>
          </p:cNvSpPr>
          <p:nvPr>
            <p:ph type="body" idx="1"/>
          </p:nvPr>
        </p:nvSpPr>
        <p:spPr/>
        <p:txBody>
          <a:bodyPr/>
          <a:lstStyle/>
          <a:p>
            <a:endParaRPr lang="pt-B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g22a7392a785_1_41"/>
          <p:cNvSpPr txBox="1">
            <a:spLocks noGrp="1"/>
          </p:cNvSpPr>
          <p:nvPr>
            <p:ph type="title"/>
          </p:nvPr>
        </p:nvSpPr>
        <p:spPr>
          <a:xfrm>
            <a:off x="4896150" y="766350"/>
            <a:ext cx="5785800" cy="53253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2800"/>
              <a:buFont typeface="Calibri"/>
              <a:buNone/>
            </a:pPr>
            <a:r>
              <a:rPr lang="pt-BR" sz="3133" b="1"/>
              <a:t>Instrução Normativa PROPLAD/UTFPR nº 15, de 23 de março de 2023​. </a:t>
            </a:r>
            <a:endParaRPr sz="3133" b="1"/>
          </a:p>
          <a:p>
            <a:pPr marL="0" lvl="0" indent="0" algn="just" rtl="0">
              <a:lnSpc>
                <a:spcPct val="90000"/>
              </a:lnSpc>
              <a:spcBef>
                <a:spcPts val="0"/>
              </a:spcBef>
              <a:spcAft>
                <a:spcPts val="0"/>
              </a:spcAft>
              <a:buClr>
                <a:schemeClr val="dk1"/>
              </a:buClr>
              <a:buSzPts val="2800"/>
              <a:buFont typeface="Calibri"/>
              <a:buNone/>
            </a:pPr>
            <a:endParaRPr sz="3100"/>
          </a:p>
          <a:p>
            <a:pPr marL="0" lvl="0" indent="0" algn="just" rtl="0">
              <a:lnSpc>
                <a:spcPct val="90000"/>
              </a:lnSpc>
              <a:spcBef>
                <a:spcPts val="0"/>
              </a:spcBef>
              <a:spcAft>
                <a:spcPts val="0"/>
              </a:spcAft>
              <a:buClr>
                <a:schemeClr val="dk1"/>
              </a:buClr>
              <a:buSzPts val="2800"/>
              <a:buFont typeface="Calibri"/>
              <a:buNone/>
            </a:pPr>
            <a:r>
              <a:rPr lang="pt-BR" sz="3100"/>
              <a:t>Art. 12, § 4º: </a:t>
            </a:r>
            <a:endParaRPr sz="3100"/>
          </a:p>
          <a:p>
            <a:pPr marL="0" lvl="0" indent="0" algn="just" rtl="0">
              <a:lnSpc>
                <a:spcPct val="90000"/>
              </a:lnSpc>
              <a:spcBef>
                <a:spcPts val="0"/>
              </a:spcBef>
              <a:spcAft>
                <a:spcPts val="0"/>
              </a:spcAft>
              <a:buClr>
                <a:schemeClr val="dk1"/>
              </a:buClr>
              <a:buSzPts val="2800"/>
              <a:buFont typeface="Calibri"/>
              <a:buNone/>
            </a:pPr>
            <a:endParaRPr sz="3100"/>
          </a:p>
          <a:p>
            <a:pPr marL="0" lvl="0" indent="0" algn="just" rtl="0">
              <a:lnSpc>
                <a:spcPct val="90000"/>
              </a:lnSpc>
              <a:spcBef>
                <a:spcPts val="0"/>
              </a:spcBef>
              <a:spcAft>
                <a:spcPts val="0"/>
              </a:spcAft>
              <a:buClr>
                <a:schemeClr val="dk1"/>
              </a:buClr>
              <a:buSzPts val="2800"/>
              <a:buFont typeface="Calibri"/>
              <a:buNone/>
            </a:pPr>
            <a:r>
              <a:rPr lang="pt-BR" sz="3100"/>
              <a:t>&gt; A confecção do Edital caberá ao agente de contratação designado para a </a:t>
            </a:r>
            <a:r>
              <a:rPr lang="pt-BR" sz="3100" b="1">
                <a:highlight>
                  <a:srgbClr val="FFFF00"/>
                </a:highlight>
              </a:rPr>
              <a:t>condução da sessão pública.</a:t>
            </a:r>
            <a:r>
              <a:rPr lang="pt-BR" sz="3100">
                <a:highlight>
                  <a:srgbClr val="FFFF00"/>
                </a:highlight>
              </a:rPr>
              <a:t> </a:t>
            </a:r>
            <a:endParaRPr sz="3100">
              <a:highlight>
                <a:srgbClr val="FFFF00"/>
              </a:highlight>
            </a:endParaRPr>
          </a:p>
        </p:txBody>
      </p:sp>
      <p:sp>
        <p:nvSpPr>
          <p:cNvPr id="280" name="Google Shape;280;g22a7392a785_1_41"/>
          <p:cNvSpPr txBox="1"/>
          <p:nvPr/>
        </p:nvSpPr>
        <p:spPr>
          <a:xfrm>
            <a:off x="624763" y="1011138"/>
            <a:ext cx="3993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a:latin typeface="Calibri"/>
                <a:ea typeface="Calibri"/>
                <a:cs typeface="Calibri"/>
                <a:sym typeface="Calibri"/>
              </a:rPr>
              <a:t>Principais Tópicos</a:t>
            </a:r>
            <a:endParaRPr sz="2800" b="1">
              <a:latin typeface="Calibri"/>
              <a:ea typeface="Calibri"/>
              <a:cs typeface="Calibri"/>
              <a:sym typeface="Calibri"/>
            </a:endParaRPr>
          </a:p>
        </p:txBody>
      </p:sp>
      <p:sp>
        <p:nvSpPr>
          <p:cNvPr id="281" name="Google Shape;281;g22a7392a785_1_41"/>
          <p:cNvSpPr txBox="1"/>
          <p:nvPr/>
        </p:nvSpPr>
        <p:spPr>
          <a:xfrm>
            <a:off x="-4147175" y="215400"/>
            <a:ext cx="116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82" name="Google Shape;282;g22a7392a785_1_41"/>
          <p:cNvPicPr preferRelativeResize="0"/>
          <p:nvPr/>
        </p:nvPicPr>
        <p:blipFill rotWithShape="1">
          <a:blip r:embed="rId4">
            <a:alphaModFix/>
          </a:blip>
          <a:srcRect l="-16170" t="-11760" r="16170" b="11759"/>
          <a:stretch/>
        </p:blipFill>
        <p:spPr>
          <a:xfrm>
            <a:off x="942450" y="1879537"/>
            <a:ext cx="3098925" cy="3098925"/>
          </a:xfrm>
          <a:prstGeom prst="rect">
            <a:avLst/>
          </a:prstGeom>
          <a:noFill/>
          <a:ln>
            <a:noFill/>
          </a:ln>
        </p:spPr>
      </p:pic>
      <p:sp>
        <p:nvSpPr>
          <p:cNvPr id="3" name="Espaço Reservado para Texto 2">
            <a:extLst>
              <a:ext uri="{FF2B5EF4-FFF2-40B4-BE49-F238E27FC236}">
                <a16:creationId xmlns:a16="http://schemas.microsoft.com/office/drawing/2014/main" id="{2EDAD4B1-6601-0CCC-C4A5-5902B94185AF}"/>
              </a:ext>
            </a:extLst>
          </p:cNvPr>
          <p:cNvSpPr>
            <a:spLocks noGrp="1"/>
          </p:cNvSpPr>
          <p:nvPr>
            <p:ph type="body" idx="1"/>
          </p:nvPr>
        </p:nvSpPr>
        <p:spPr/>
        <p:txBody>
          <a:bodyPr/>
          <a:lstStyle/>
          <a:p>
            <a:endParaRPr lang="pt-B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g1e0c4485737_2_0"/>
          <p:cNvSpPr txBox="1">
            <a:spLocks noGrp="1"/>
          </p:cNvSpPr>
          <p:nvPr>
            <p:ph type="title"/>
          </p:nvPr>
        </p:nvSpPr>
        <p:spPr>
          <a:xfrm>
            <a:off x="703259" y="1690275"/>
            <a:ext cx="10062000" cy="42387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chemeClr val="dk1"/>
              </a:buClr>
              <a:buSzPct val="90322"/>
              <a:buFont typeface="Calibri"/>
              <a:buNone/>
            </a:pPr>
            <a:r>
              <a:rPr lang="pt-BR" sz="3100" dirty="0"/>
              <a:t>&gt; A atuação do agente de contratação </a:t>
            </a:r>
            <a:r>
              <a:rPr lang="pt-BR" sz="3100" dirty="0">
                <a:highlight>
                  <a:srgbClr val="FFFF00"/>
                </a:highlight>
              </a:rPr>
              <a:t>que fará a condução da sessão pública</a:t>
            </a:r>
            <a:r>
              <a:rPr lang="pt-BR" sz="3100" dirty="0"/>
              <a:t> inicia-se com a confecção do Edital e vai até o  julgamento da habilitação e dos recursos eventualmente apresentados;</a:t>
            </a:r>
            <a:endParaRPr sz="3100" dirty="0"/>
          </a:p>
          <a:p>
            <a:pPr marL="0" lvl="0" indent="0" algn="just" rtl="0">
              <a:lnSpc>
                <a:spcPct val="90000"/>
              </a:lnSpc>
              <a:spcBef>
                <a:spcPts val="0"/>
              </a:spcBef>
              <a:spcAft>
                <a:spcPts val="0"/>
              </a:spcAft>
              <a:buClr>
                <a:schemeClr val="dk1"/>
              </a:buClr>
              <a:buSzPct val="90322"/>
              <a:buFont typeface="Calibri"/>
              <a:buNone/>
            </a:pP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&gt;Para o desempenho de suas funções, o agente de contratação contará com o auxílio dos órgãos de assessoramento jurídico;</a:t>
            </a:r>
            <a:endParaRPr sz="3100" dirty="0"/>
          </a:p>
          <a:p>
            <a:pPr marL="0" lvl="0" indent="0" algn="just" rtl="0">
              <a:lnSpc>
                <a:spcPct val="90000"/>
              </a:lnSpc>
              <a:spcBef>
                <a:spcPts val="0"/>
              </a:spcBef>
              <a:spcAft>
                <a:spcPts val="0"/>
              </a:spcAft>
              <a:buClr>
                <a:schemeClr val="dk1"/>
              </a:buClr>
              <a:buSzPct val="90322"/>
              <a:buFont typeface="Calibri"/>
              <a:buNone/>
            </a:pPr>
            <a:endParaRPr sz="3100" dirty="0"/>
          </a:p>
          <a:p>
            <a:pPr marL="0" lvl="0" indent="0" algn="just" rtl="0">
              <a:lnSpc>
                <a:spcPct val="90000"/>
              </a:lnSpc>
              <a:spcBef>
                <a:spcPts val="0"/>
              </a:spcBef>
              <a:spcAft>
                <a:spcPts val="0"/>
              </a:spcAft>
              <a:buClr>
                <a:schemeClr val="dk1"/>
              </a:buClr>
              <a:buSzPct val="90322"/>
              <a:buFont typeface="Calibri"/>
              <a:buNone/>
            </a:pPr>
            <a:r>
              <a:rPr lang="pt-BR" sz="3100" dirty="0"/>
              <a:t>&gt;  A adjudicação e a homologação do processo serão feitas pela autoridade competente;</a:t>
            </a:r>
            <a:endParaRPr sz="3100" dirty="0"/>
          </a:p>
          <a:p>
            <a:pPr marL="0" lvl="0" indent="0" algn="just" rtl="0">
              <a:lnSpc>
                <a:spcPct val="90000"/>
              </a:lnSpc>
              <a:spcBef>
                <a:spcPts val="0"/>
              </a:spcBef>
              <a:spcAft>
                <a:spcPts val="0"/>
              </a:spcAft>
              <a:buClr>
                <a:schemeClr val="dk1"/>
              </a:buClr>
              <a:buSzPct val="90322"/>
              <a:buFont typeface="Calibri"/>
              <a:buNone/>
            </a:pPr>
            <a:endParaRPr sz="3100" dirty="0"/>
          </a:p>
        </p:txBody>
      </p:sp>
      <p:sp>
        <p:nvSpPr>
          <p:cNvPr id="289" name="Google Shape;289;g1e0c4485737_2_0"/>
          <p:cNvSpPr txBox="1"/>
          <p:nvPr/>
        </p:nvSpPr>
        <p:spPr>
          <a:xfrm>
            <a:off x="1301227" y="447404"/>
            <a:ext cx="6944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b="1" dirty="0">
                <a:latin typeface="Calibri"/>
                <a:ea typeface="Calibri"/>
                <a:cs typeface="Calibri"/>
                <a:sym typeface="Calibri"/>
              </a:rPr>
              <a:t>Outras regras de atuação e de funcionamento</a:t>
            </a:r>
            <a:endParaRPr sz="2800" b="1" dirty="0">
              <a:latin typeface="Calibri"/>
              <a:ea typeface="Calibri"/>
              <a:cs typeface="Calibri"/>
              <a:sym typeface="Calibri"/>
            </a:endParaRPr>
          </a:p>
        </p:txBody>
      </p:sp>
      <p:sp>
        <p:nvSpPr>
          <p:cNvPr id="3" name="Espaço Reservado para Texto 2">
            <a:extLst>
              <a:ext uri="{FF2B5EF4-FFF2-40B4-BE49-F238E27FC236}">
                <a16:creationId xmlns:a16="http://schemas.microsoft.com/office/drawing/2014/main" id="{905AF3A9-7269-3721-D126-CBFF77BE5423}"/>
              </a:ext>
            </a:extLst>
          </p:cNvPr>
          <p:cNvSpPr>
            <a:spLocks noGrp="1"/>
          </p:cNvSpPr>
          <p:nvPr>
            <p:ph type="body" idx="1"/>
          </p:nvPr>
        </p:nvSpPr>
        <p:spPr/>
        <p:txBody>
          <a:bodyPr/>
          <a:lstStyle/>
          <a:p>
            <a:endParaRPr lang="pt-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indent="-171450">
              <a:lnSpc>
                <a:spcPct val="90000"/>
              </a:lnSpc>
              <a:spcBef>
                <a:spcPts val="470"/>
              </a:spcBef>
              <a:buFont typeface="Arial" panose="020B0604020202020204" pitchFamily="34" charset="0"/>
              <a:buChar char="•"/>
            </a:pPr>
            <a:r>
              <a:rPr lang="en-US" sz="2800" spc="-1" dirty="0"/>
              <a:t>Art. 5º Na </a:t>
            </a:r>
            <a:r>
              <a:rPr lang="en-US" sz="2800" spc="-1" dirty="0" err="1"/>
              <a:t>aplicação</a:t>
            </a:r>
            <a:r>
              <a:rPr lang="en-US" sz="2800" spc="-1" dirty="0"/>
              <a:t> </a:t>
            </a:r>
            <a:r>
              <a:rPr lang="en-US" sz="2800" spc="-1" dirty="0" err="1"/>
              <a:t>desta</a:t>
            </a:r>
            <a:r>
              <a:rPr lang="en-US" sz="2800" spc="-1" dirty="0"/>
              <a:t> Lei, </a:t>
            </a:r>
            <a:r>
              <a:rPr lang="en-US" sz="2800" spc="-1" dirty="0" err="1"/>
              <a:t>serão</a:t>
            </a:r>
            <a:r>
              <a:rPr lang="en-US" sz="2800" spc="-1" dirty="0"/>
              <a:t> </a:t>
            </a:r>
            <a:r>
              <a:rPr lang="en-US" sz="2800" spc="-1" dirty="0" err="1"/>
              <a:t>observados</a:t>
            </a:r>
            <a:r>
              <a:rPr lang="en-US" sz="2800" spc="-1" dirty="0"/>
              <a:t> </a:t>
            </a:r>
            <a:r>
              <a:rPr lang="en-US" sz="2800" spc="-1" dirty="0" err="1"/>
              <a:t>os</a:t>
            </a:r>
            <a:r>
              <a:rPr lang="en-US" sz="2800" spc="-1" dirty="0"/>
              <a:t> </a:t>
            </a:r>
            <a:r>
              <a:rPr lang="en-US" sz="2800" spc="-1" dirty="0" err="1"/>
              <a:t>princípios</a:t>
            </a:r>
            <a:r>
              <a:rPr lang="en-US" sz="2800" spc="-1" dirty="0"/>
              <a:t> da </a:t>
            </a:r>
            <a:r>
              <a:rPr lang="en-US" sz="2800" spc="-1" dirty="0" err="1"/>
              <a:t>legalidade</a:t>
            </a:r>
            <a:r>
              <a:rPr lang="en-US" sz="2800" spc="-1" dirty="0"/>
              <a:t>, da </a:t>
            </a:r>
            <a:r>
              <a:rPr lang="en-US" sz="2800" spc="-1" dirty="0" err="1"/>
              <a:t>impessoalidade</a:t>
            </a:r>
            <a:r>
              <a:rPr lang="en-US" sz="2800" spc="-1" dirty="0"/>
              <a:t>, da </a:t>
            </a:r>
            <a:r>
              <a:rPr lang="en-US" sz="2800" spc="-1" dirty="0" err="1"/>
              <a:t>moralidade</a:t>
            </a:r>
            <a:r>
              <a:rPr lang="en-US" sz="2800" spc="-1" dirty="0"/>
              <a:t>, da </a:t>
            </a:r>
            <a:r>
              <a:rPr lang="en-US" sz="2800" spc="-1" dirty="0" err="1"/>
              <a:t>publicidade</a:t>
            </a:r>
            <a:r>
              <a:rPr lang="en-US" sz="2800" spc="-1" dirty="0"/>
              <a:t>, da </a:t>
            </a:r>
            <a:r>
              <a:rPr lang="en-US" sz="2800" spc="-1" dirty="0" err="1"/>
              <a:t>eficiência</a:t>
            </a:r>
            <a:r>
              <a:rPr lang="en-US" sz="2800" spc="-1" dirty="0"/>
              <a:t>, do interesse </a:t>
            </a:r>
            <a:r>
              <a:rPr lang="en-US" sz="2800" spc="-1" dirty="0" err="1"/>
              <a:t>público</a:t>
            </a:r>
            <a:r>
              <a:rPr lang="en-US" sz="2800" spc="-1" dirty="0"/>
              <a:t>, da </a:t>
            </a:r>
            <a:r>
              <a:rPr lang="en-US" sz="2800" spc="-1" dirty="0" err="1"/>
              <a:t>probidade</a:t>
            </a:r>
            <a:r>
              <a:rPr lang="en-US" sz="2800" spc="-1" dirty="0"/>
              <a:t> </a:t>
            </a:r>
            <a:r>
              <a:rPr lang="en-US" sz="2800" spc="-1" dirty="0" err="1"/>
              <a:t>administrativa</a:t>
            </a:r>
            <a:r>
              <a:rPr lang="en-US" sz="2800" spc="-1" dirty="0"/>
              <a:t>, da </a:t>
            </a:r>
            <a:r>
              <a:rPr lang="en-US" sz="2800" spc="-1" dirty="0" err="1"/>
              <a:t>igualdade</a:t>
            </a:r>
            <a:r>
              <a:rPr lang="en-US" sz="2800" spc="-1" dirty="0"/>
              <a:t>, </a:t>
            </a:r>
            <a:r>
              <a:rPr lang="en-US" sz="2800" b="1" spc="-1" dirty="0"/>
              <a:t>do </a:t>
            </a:r>
            <a:r>
              <a:rPr lang="en-US" sz="2800" b="1" spc="-1" dirty="0" err="1"/>
              <a:t>planejamento</a:t>
            </a:r>
            <a:r>
              <a:rPr lang="en-US" sz="2800" spc="-1" dirty="0"/>
              <a:t>, da </a:t>
            </a:r>
            <a:r>
              <a:rPr lang="en-US" sz="2800" spc="-1" dirty="0" err="1"/>
              <a:t>transparência</a:t>
            </a:r>
            <a:r>
              <a:rPr lang="en-US" sz="2800" spc="-1" dirty="0"/>
              <a:t>, da </a:t>
            </a:r>
            <a:r>
              <a:rPr lang="en-US" sz="2800" spc="-1" dirty="0" err="1"/>
              <a:t>eficácia</a:t>
            </a:r>
            <a:r>
              <a:rPr lang="en-US" sz="2800" spc="-1" dirty="0"/>
              <a:t>, </a:t>
            </a:r>
            <a:r>
              <a:rPr lang="en-US" sz="2800" b="1" spc="-1" dirty="0"/>
              <a:t>da </a:t>
            </a:r>
            <a:r>
              <a:rPr lang="en-US" sz="2800" b="1" spc="-1" dirty="0" err="1"/>
              <a:t>segregação</a:t>
            </a:r>
            <a:r>
              <a:rPr lang="en-US" sz="2800" b="1" spc="-1" dirty="0"/>
              <a:t> de </a:t>
            </a:r>
            <a:r>
              <a:rPr lang="en-US" sz="2800" b="1" spc="-1" dirty="0" err="1"/>
              <a:t>funções</a:t>
            </a:r>
            <a:r>
              <a:rPr lang="en-US" sz="2800" spc="-1" dirty="0"/>
              <a:t>, da </a:t>
            </a:r>
            <a:r>
              <a:rPr lang="en-US" sz="2800" spc="-1" dirty="0" err="1"/>
              <a:t>motivação</a:t>
            </a:r>
            <a:r>
              <a:rPr lang="en-US" sz="2800" spc="-1" dirty="0"/>
              <a:t>, da </a:t>
            </a:r>
            <a:r>
              <a:rPr lang="en-US" sz="2800" spc="-1" dirty="0" err="1"/>
              <a:t>vinculação</a:t>
            </a:r>
            <a:r>
              <a:rPr lang="en-US" sz="2800" spc="-1" dirty="0"/>
              <a:t> </a:t>
            </a:r>
            <a:r>
              <a:rPr lang="en-US" sz="2800" spc="-1" dirty="0" err="1"/>
              <a:t>ao</a:t>
            </a:r>
            <a:r>
              <a:rPr lang="en-US" sz="2800" spc="-1" dirty="0"/>
              <a:t> </a:t>
            </a:r>
            <a:r>
              <a:rPr lang="en-US" sz="2800" spc="-1" dirty="0" err="1"/>
              <a:t>edital</a:t>
            </a:r>
            <a:r>
              <a:rPr lang="en-US" sz="2800" spc="-1" dirty="0"/>
              <a:t>, do </a:t>
            </a:r>
            <a:r>
              <a:rPr lang="en-US" sz="2800" spc="-1" dirty="0" err="1"/>
              <a:t>julgamento</a:t>
            </a:r>
            <a:r>
              <a:rPr lang="en-US" sz="2800" spc="-1" dirty="0"/>
              <a:t> </a:t>
            </a:r>
            <a:r>
              <a:rPr lang="en-US" sz="2800" spc="-1" dirty="0" err="1"/>
              <a:t>objetivo</a:t>
            </a:r>
            <a:r>
              <a:rPr lang="en-US" sz="2800" spc="-1" dirty="0"/>
              <a:t>, da </a:t>
            </a:r>
            <a:r>
              <a:rPr lang="en-US" sz="2800" b="1" spc="-1" dirty="0" err="1"/>
              <a:t>segurança</a:t>
            </a:r>
            <a:r>
              <a:rPr lang="en-US" sz="2800" b="1" spc="-1" dirty="0"/>
              <a:t> </a:t>
            </a:r>
            <a:r>
              <a:rPr lang="en-US" sz="2800" b="1" spc="-1" dirty="0" err="1"/>
              <a:t>jurídica</a:t>
            </a:r>
            <a:r>
              <a:rPr lang="en-US" sz="2800" spc="-1" dirty="0"/>
              <a:t>, da </a:t>
            </a:r>
            <a:r>
              <a:rPr lang="en-US" sz="2800" spc="-1" dirty="0" err="1"/>
              <a:t>razoabilidade</a:t>
            </a:r>
            <a:r>
              <a:rPr lang="en-US" sz="2800" spc="-1" dirty="0"/>
              <a:t>, da </a:t>
            </a:r>
            <a:r>
              <a:rPr lang="en-US" sz="2800" spc="-1" dirty="0" err="1"/>
              <a:t>competitividade</a:t>
            </a:r>
            <a:r>
              <a:rPr lang="en-US" sz="2800" spc="-1" dirty="0"/>
              <a:t>, da </a:t>
            </a:r>
            <a:r>
              <a:rPr lang="en-US" sz="2800" spc="-1" dirty="0" err="1"/>
              <a:t>proporcionalidade</a:t>
            </a:r>
            <a:r>
              <a:rPr lang="en-US" sz="2800" spc="-1" dirty="0"/>
              <a:t>, da </a:t>
            </a:r>
            <a:r>
              <a:rPr lang="en-US" sz="2800" spc="-1" dirty="0" err="1"/>
              <a:t>celeridade</a:t>
            </a:r>
            <a:r>
              <a:rPr lang="en-US" sz="2800" spc="-1" dirty="0"/>
              <a:t>, da </a:t>
            </a:r>
            <a:r>
              <a:rPr lang="en-US" sz="2800" spc="-1" dirty="0" err="1"/>
              <a:t>economicidade</a:t>
            </a:r>
            <a:r>
              <a:rPr lang="en-US" sz="2800" spc="-1" dirty="0"/>
              <a:t> e </a:t>
            </a:r>
            <a:r>
              <a:rPr lang="en-US" sz="2800" b="1" spc="-1" dirty="0"/>
              <a:t>do </a:t>
            </a:r>
            <a:r>
              <a:rPr lang="en-US" sz="2800" b="1" spc="-1" dirty="0" err="1"/>
              <a:t>desenvolvimento</a:t>
            </a:r>
            <a:r>
              <a:rPr lang="en-US" sz="2800" b="1" spc="-1" dirty="0"/>
              <a:t> </a:t>
            </a:r>
            <a:r>
              <a:rPr lang="en-US" sz="2800" b="1" spc="-1" dirty="0" err="1"/>
              <a:t>nacional</a:t>
            </a:r>
            <a:r>
              <a:rPr lang="en-US" sz="2800" b="1" spc="-1" dirty="0"/>
              <a:t> </a:t>
            </a:r>
            <a:r>
              <a:rPr lang="en-US" sz="2800" b="1" spc="-1" dirty="0" err="1"/>
              <a:t>sustentável</a:t>
            </a:r>
            <a:r>
              <a:rPr lang="en-US" sz="2800" spc="-1" dirty="0"/>
              <a:t>, </a:t>
            </a:r>
            <a:r>
              <a:rPr lang="en-US" sz="2800" spc="-1" dirty="0" err="1"/>
              <a:t>assim</a:t>
            </a:r>
            <a:r>
              <a:rPr lang="en-US" sz="2800" spc="-1" dirty="0"/>
              <a:t> </a:t>
            </a:r>
            <a:r>
              <a:rPr lang="en-US" sz="2800" spc="-1" dirty="0" err="1"/>
              <a:t>como</a:t>
            </a:r>
            <a:r>
              <a:rPr lang="en-US" sz="2800" spc="-1" dirty="0"/>
              <a:t> as </a:t>
            </a:r>
            <a:r>
              <a:rPr lang="en-US" sz="2800" spc="-1" dirty="0" err="1"/>
              <a:t>disposições</a:t>
            </a:r>
            <a:r>
              <a:rPr lang="en-US" sz="2800" spc="-1" dirty="0"/>
              <a:t> do </a:t>
            </a:r>
            <a:r>
              <a:rPr lang="en-US" sz="2800" spc="-1" dirty="0" err="1"/>
              <a:t>Decreto</a:t>
            </a:r>
            <a:r>
              <a:rPr lang="en-US" sz="2800" spc="-1" dirty="0"/>
              <a:t>-Lei nº 4.657, de 4 de </a:t>
            </a:r>
            <a:r>
              <a:rPr lang="en-US" sz="2800" spc="-1" dirty="0" err="1"/>
              <a:t>setembro</a:t>
            </a:r>
            <a:r>
              <a:rPr lang="en-US" sz="2800" spc="-1" dirty="0"/>
              <a:t> de 1942 (Lei de </a:t>
            </a:r>
            <a:r>
              <a:rPr lang="en-US" sz="2800" spc="-1" dirty="0" err="1"/>
              <a:t>Introdução</a:t>
            </a:r>
            <a:r>
              <a:rPr lang="en-US" sz="2800" spc="-1" dirty="0"/>
              <a:t> </a:t>
            </a:r>
            <a:r>
              <a:rPr lang="en-US" sz="2800" spc="-1" dirty="0" err="1"/>
              <a:t>às</a:t>
            </a:r>
            <a:r>
              <a:rPr lang="en-US" sz="2800" spc="-1" dirty="0"/>
              <a:t> </a:t>
            </a:r>
            <a:r>
              <a:rPr lang="en-US" sz="2800" spc="-1" dirty="0" err="1"/>
              <a:t>Normas</a:t>
            </a:r>
            <a:r>
              <a:rPr lang="en-US" sz="2800" spc="-1" dirty="0"/>
              <a:t> do </a:t>
            </a:r>
            <a:r>
              <a:rPr lang="en-US" sz="2800" spc="-1" dirty="0" err="1"/>
              <a:t>Direito</a:t>
            </a:r>
            <a:r>
              <a:rPr lang="en-US" sz="2800" spc="-1" dirty="0"/>
              <a:t> </a:t>
            </a:r>
            <a:r>
              <a:rPr lang="en-US" sz="2800" spc="-1" dirty="0" err="1"/>
              <a:t>Brasileiro</a:t>
            </a:r>
            <a:r>
              <a:rPr lang="en-US" sz="2800" spc="-1" dirty="0"/>
              <a:t>).</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870013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DECRETO 11.246/22</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793474"/>
            <a:ext cx="10089300" cy="4755108"/>
          </a:xfrm>
          <a:prstGeom prst="rect">
            <a:avLst/>
          </a:prstGeom>
          <a:noFill/>
          <a:ln>
            <a:noFill/>
          </a:ln>
        </p:spPr>
        <p:txBody>
          <a:bodyPr spcFirstLastPara="1" wrap="square" lIns="91425" tIns="45700" rIns="91425" bIns="45700" anchor="t" anchorCtr="0">
            <a:spAutoFit/>
          </a:bodyPr>
          <a:lstStyle/>
          <a:p>
            <a:pPr algn="just"/>
            <a:r>
              <a:rPr lang="pt-BR" sz="2400" dirty="0">
                <a:solidFill>
                  <a:srgbClr val="162937"/>
                </a:solidFill>
                <a:latin typeface="rawline"/>
              </a:rPr>
              <a:t>Art. 15. O agente de contratação contará com o auxílio dos órgãos de assessoramento jurídico e de controle interno do próprio órgão ou entidade para o desempenho das funções essenciais à execução das suas funções.</a:t>
            </a:r>
          </a:p>
          <a:p>
            <a:pPr algn="just"/>
            <a:endParaRPr lang="pt-BR" sz="2400" dirty="0">
              <a:solidFill>
                <a:srgbClr val="162937"/>
              </a:solidFill>
              <a:latin typeface="rawline"/>
            </a:endParaRPr>
          </a:p>
          <a:p>
            <a:pPr algn="just"/>
            <a:r>
              <a:rPr lang="pt-BR" sz="2400" dirty="0">
                <a:solidFill>
                  <a:srgbClr val="162937"/>
                </a:solidFill>
                <a:latin typeface="rawline"/>
              </a:rPr>
              <a:t>§ 1º O auxílio de que trata o </a:t>
            </a:r>
            <a:r>
              <a:rPr lang="pt-BR" sz="2400" b="1" dirty="0">
                <a:solidFill>
                  <a:srgbClr val="162937"/>
                </a:solidFill>
                <a:latin typeface="rawline"/>
              </a:rPr>
              <a:t>caput </a:t>
            </a:r>
            <a:r>
              <a:rPr lang="pt-BR" sz="2400" dirty="0">
                <a:solidFill>
                  <a:srgbClr val="162937"/>
                </a:solidFill>
                <a:latin typeface="rawline"/>
              </a:rPr>
              <a:t>se dará por meio de orientações gerais ou em resposta a solicitações de apoio, hipótese em que serão observadas as normas internas do órgão ou da entidade quanto ao fluxo procedimental.</a:t>
            </a:r>
          </a:p>
          <a:p>
            <a:pPr algn="just"/>
            <a:endParaRPr lang="pt-BR" sz="2400" dirty="0">
              <a:solidFill>
                <a:srgbClr val="162937"/>
              </a:solidFill>
              <a:latin typeface="rawline"/>
            </a:endParaRPr>
          </a:p>
          <a:p>
            <a:pPr algn="just"/>
            <a:r>
              <a:rPr lang="pt-BR" sz="2400" dirty="0">
                <a:solidFill>
                  <a:srgbClr val="162937"/>
                </a:solidFill>
                <a:latin typeface="rawline"/>
              </a:rPr>
              <a:t>§ 2º Sem prejuízo do disposto no § 1º, a solicitação de auxílio ao órgão de assessoramento jurídico se dará por meio de consulta específica, que conterá, </a:t>
            </a:r>
            <a:r>
              <a:rPr lang="pt-BR" sz="2400" b="1" dirty="0">
                <a:solidFill>
                  <a:srgbClr val="FF0000"/>
                </a:solidFill>
                <a:latin typeface="rawline"/>
              </a:rPr>
              <a:t>de forma clara e individualizada, a dúvida jurídica a ser dirimida</a:t>
            </a:r>
            <a:r>
              <a:rPr lang="pt-BR" sz="2400" dirty="0">
                <a:solidFill>
                  <a:srgbClr val="162937"/>
                </a:solidFill>
                <a:latin typeface="rawline"/>
              </a:rPr>
              <a:t>.</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41448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22294" y="87249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82296" y="1564874"/>
            <a:ext cx="10089300" cy="5493771"/>
          </a:xfrm>
          <a:prstGeom prst="rect">
            <a:avLst/>
          </a:prstGeom>
          <a:noFill/>
          <a:ln>
            <a:noFill/>
          </a:ln>
        </p:spPr>
        <p:txBody>
          <a:bodyPr spcFirstLastPara="1" wrap="square" lIns="91425" tIns="45700" rIns="91425" bIns="45700" anchor="t" anchorCtr="0">
            <a:spAutoFit/>
          </a:bodyPr>
          <a:lstStyle/>
          <a:p>
            <a:pPr algn="just"/>
            <a:r>
              <a:rPr lang="pt-BR" sz="2400" dirty="0">
                <a:solidFill>
                  <a:srgbClr val="162937"/>
                </a:solidFill>
                <a:latin typeface="+mn-lt"/>
              </a:rPr>
              <a:t>Art. 12. No processo licitatório, observar-se-á o seguinte:</a:t>
            </a:r>
          </a:p>
          <a:p>
            <a:pPr algn="just"/>
            <a:endParaRPr lang="pt-BR" sz="2400" dirty="0">
              <a:solidFill>
                <a:srgbClr val="162937"/>
              </a:solidFill>
              <a:latin typeface="+mn-lt"/>
            </a:endParaRPr>
          </a:p>
          <a:p>
            <a:pPr algn="just"/>
            <a:r>
              <a:rPr lang="pt-BR" sz="2400" dirty="0">
                <a:solidFill>
                  <a:srgbClr val="162937"/>
                </a:solidFill>
                <a:latin typeface="+mn-lt"/>
              </a:rPr>
              <a:t>I - os documentos serão produzidos por escrito, com data e local de sua realização e assinatura dos responsáveis;</a:t>
            </a:r>
          </a:p>
          <a:p>
            <a:pPr algn="just"/>
            <a:endParaRPr lang="pt-BR" sz="2400" dirty="0">
              <a:solidFill>
                <a:srgbClr val="162937"/>
              </a:solidFill>
              <a:latin typeface="+mn-lt"/>
            </a:endParaRPr>
          </a:p>
          <a:p>
            <a:pPr algn="just"/>
            <a:r>
              <a:rPr lang="pt-BR" sz="2400" dirty="0">
                <a:solidFill>
                  <a:srgbClr val="162937"/>
                </a:solidFill>
                <a:latin typeface="+mn-lt"/>
              </a:rPr>
              <a:t>II - os valores, os preços e os custos utilizados terão como expressão monetária a moeda corrente nacional, ressalvado o disposto no art. 52 desta Lei;</a:t>
            </a:r>
          </a:p>
          <a:p>
            <a:pPr algn="just"/>
            <a:endParaRPr lang="pt-BR" sz="2400" dirty="0">
              <a:solidFill>
                <a:srgbClr val="162937"/>
              </a:solidFill>
              <a:latin typeface="+mn-lt"/>
            </a:endParaRPr>
          </a:p>
          <a:p>
            <a:pPr algn="just"/>
            <a:r>
              <a:rPr lang="pt-BR" sz="2400" dirty="0">
                <a:solidFill>
                  <a:srgbClr val="162937"/>
                </a:solidFill>
                <a:latin typeface="+mn-lt"/>
              </a:rPr>
              <a:t>III - o desatendimento de exigências meramente formais que não comprometam a aferição da qualificação do licitante ou a compreensão do conteúdo de sua proposta não importará seu afastamento da licitação ou a invalidação do processo;</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426332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22294" y="87249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82296" y="1564874"/>
            <a:ext cx="10089300" cy="5309105"/>
          </a:xfrm>
          <a:prstGeom prst="rect">
            <a:avLst/>
          </a:prstGeom>
          <a:noFill/>
          <a:ln>
            <a:noFill/>
          </a:ln>
        </p:spPr>
        <p:txBody>
          <a:bodyPr spcFirstLastPara="1" wrap="square" lIns="91425" tIns="45700" rIns="91425" bIns="45700" anchor="t" anchorCtr="0">
            <a:spAutoFit/>
          </a:bodyPr>
          <a:lstStyle/>
          <a:p>
            <a:pPr algn="just"/>
            <a:r>
              <a:rPr lang="pt-BR" sz="2000" dirty="0">
                <a:solidFill>
                  <a:srgbClr val="162937"/>
                </a:solidFill>
                <a:latin typeface="rawline"/>
              </a:rPr>
              <a:t>IV - a prova de autenticidade de cópia de documento público ou particular poderá ser feita perante agente da Administração, mediante apresentação de original ou de declaração de autenticidade por advogado, sob sua responsabilidade pessoal;</a:t>
            </a:r>
          </a:p>
          <a:p>
            <a:pPr algn="just"/>
            <a:endParaRPr lang="pt-BR" sz="2000" dirty="0">
              <a:solidFill>
                <a:srgbClr val="162937"/>
              </a:solidFill>
              <a:latin typeface="rawline"/>
            </a:endParaRPr>
          </a:p>
          <a:p>
            <a:pPr algn="just"/>
            <a:r>
              <a:rPr lang="pt-BR" sz="2000" dirty="0">
                <a:solidFill>
                  <a:srgbClr val="162937"/>
                </a:solidFill>
                <a:latin typeface="rawline"/>
              </a:rPr>
              <a:t>V - o reconhecimento de firma somente será exigido quando houver dúvida de autenticidade, salvo imposição legal;</a:t>
            </a:r>
          </a:p>
          <a:p>
            <a:pPr algn="just"/>
            <a:endParaRPr lang="pt-BR" sz="2000" dirty="0">
              <a:solidFill>
                <a:srgbClr val="162937"/>
              </a:solidFill>
              <a:latin typeface="rawline"/>
            </a:endParaRPr>
          </a:p>
          <a:p>
            <a:pPr algn="just"/>
            <a:r>
              <a:rPr lang="pt-BR" sz="2000" dirty="0">
                <a:solidFill>
                  <a:srgbClr val="162937"/>
                </a:solidFill>
                <a:latin typeface="rawline"/>
              </a:rPr>
              <a:t>VI - os atos serão preferencialmente digitais, de forma a permitir que sejam produzidos, comunicados, armazenados e validados por meio eletrônico;</a:t>
            </a:r>
          </a:p>
          <a:p>
            <a:pPr algn="just"/>
            <a:endParaRPr lang="pt-BR" sz="2000" dirty="0">
              <a:solidFill>
                <a:srgbClr val="162937"/>
              </a:solidFill>
              <a:latin typeface="rawline"/>
            </a:endParaRPr>
          </a:p>
          <a:p>
            <a:pPr algn="just"/>
            <a:r>
              <a:rPr lang="pt-BR" sz="2000" dirty="0">
                <a:solidFill>
                  <a:srgbClr val="162937"/>
                </a:solidFill>
                <a:latin typeface="rawline"/>
              </a:rPr>
              <a:t>VII - 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590861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793474"/>
            <a:ext cx="10089300" cy="4385776"/>
          </a:xfrm>
          <a:prstGeom prst="rect">
            <a:avLst/>
          </a:prstGeom>
          <a:noFill/>
          <a:ln>
            <a:noFill/>
          </a:ln>
        </p:spPr>
        <p:txBody>
          <a:bodyPr spcFirstLastPara="1" wrap="square" lIns="91425" tIns="45700" rIns="91425" bIns="45700" anchor="t" anchorCtr="0">
            <a:spAutoFit/>
          </a:bodyPr>
          <a:lstStyle/>
          <a:p>
            <a:pPr algn="just"/>
            <a:r>
              <a:rPr lang="pt-BR" sz="2400" dirty="0">
                <a:latin typeface="Arial" panose="020B0604020202020204" pitchFamily="34" charset="0"/>
              </a:rPr>
              <a:t>Art. 13. Os atos praticados no processo licitatório são públicos, ressalvadas as hipóteses de informações cujo sigilo seja imprescindível à segurança da sociedade e do Estado, na forma da lei.</a:t>
            </a:r>
            <a:endParaRPr lang="pt-BR" sz="2400" dirty="0">
              <a:latin typeface="Times New Roman" panose="02020603050405020304" pitchFamily="18" charset="0"/>
            </a:endParaRPr>
          </a:p>
          <a:p>
            <a:pPr algn="just"/>
            <a:endParaRPr lang="pt-BR" sz="2400" dirty="0">
              <a:latin typeface="Arial" panose="020B0604020202020204" pitchFamily="34" charset="0"/>
            </a:endParaRPr>
          </a:p>
          <a:p>
            <a:pPr algn="just"/>
            <a:r>
              <a:rPr lang="pt-BR" sz="2400" dirty="0">
                <a:latin typeface="Arial" panose="020B0604020202020204" pitchFamily="34" charset="0"/>
              </a:rPr>
              <a:t>Parágrafo único. A publicidade será diferida:</a:t>
            </a:r>
            <a:endParaRPr lang="pt-BR" sz="2400" dirty="0">
              <a:latin typeface="Times New Roman" panose="02020603050405020304" pitchFamily="18" charset="0"/>
            </a:endParaRPr>
          </a:p>
          <a:p>
            <a:pPr algn="just"/>
            <a:endParaRPr lang="pt-BR" sz="2400" dirty="0">
              <a:latin typeface="Arial" panose="020B0604020202020204" pitchFamily="34" charset="0"/>
            </a:endParaRPr>
          </a:p>
          <a:p>
            <a:pPr algn="just"/>
            <a:r>
              <a:rPr lang="pt-BR" sz="2400" dirty="0">
                <a:latin typeface="Arial" panose="020B0604020202020204" pitchFamily="34" charset="0"/>
              </a:rPr>
              <a:t>I - quanto ao conteúdo das propostas, até a respectiva abertura;</a:t>
            </a:r>
            <a:endParaRPr lang="pt-BR" sz="2400" dirty="0">
              <a:latin typeface="Times New Roman" panose="02020603050405020304" pitchFamily="18" charset="0"/>
            </a:endParaRPr>
          </a:p>
          <a:p>
            <a:pPr algn="just"/>
            <a:endParaRPr lang="pt-BR" sz="2400" dirty="0">
              <a:latin typeface="Arial" panose="020B0604020202020204" pitchFamily="34" charset="0"/>
            </a:endParaRPr>
          </a:p>
          <a:p>
            <a:pPr algn="just"/>
            <a:r>
              <a:rPr lang="pt-BR" sz="2400" dirty="0">
                <a:latin typeface="Arial" panose="020B0604020202020204" pitchFamily="34" charset="0"/>
              </a:rPr>
              <a:t>II - quanto ao orçamento da Administração, nos termos do </a:t>
            </a:r>
            <a:r>
              <a:rPr lang="pt-BR" sz="2400" dirty="0">
                <a:latin typeface="Arial" panose="020B0604020202020204" pitchFamily="34" charset="0"/>
                <a:hlinkClick r:id="rId4"/>
              </a:rPr>
              <a:t>art. 24 desta Lei.</a:t>
            </a:r>
            <a:endParaRPr lang="pt-BR" sz="2400" dirty="0">
              <a:latin typeface="Times New Roman" panose="02020603050405020304" pitchFamily="18"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1200722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793474"/>
            <a:ext cx="10089300" cy="5309105"/>
          </a:xfrm>
          <a:prstGeom prst="rect">
            <a:avLst/>
          </a:prstGeom>
          <a:noFill/>
          <a:ln>
            <a:noFill/>
          </a:ln>
        </p:spPr>
        <p:txBody>
          <a:bodyPr spcFirstLastPara="1" wrap="square" lIns="91425" tIns="45700" rIns="91425" bIns="45700" anchor="t" anchorCtr="0">
            <a:spAutoFit/>
          </a:bodyPr>
          <a:lstStyle/>
          <a:p>
            <a:pPr algn="just"/>
            <a:r>
              <a:rPr lang="pt-BR" sz="2000" dirty="0">
                <a:solidFill>
                  <a:srgbClr val="162937"/>
                </a:solidFill>
                <a:latin typeface="+mn-lt"/>
              </a:rPr>
              <a:t>Art. 17. O processo de licitação observará as seguintes fases, em sequência:</a:t>
            </a:r>
          </a:p>
          <a:p>
            <a:pPr algn="just"/>
            <a:endParaRPr lang="pt-BR" sz="2000" dirty="0">
              <a:solidFill>
                <a:srgbClr val="162937"/>
              </a:solidFill>
              <a:latin typeface="+mn-lt"/>
            </a:endParaRPr>
          </a:p>
          <a:p>
            <a:pPr algn="just"/>
            <a:r>
              <a:rPr lang="pt-BR" sz="2000" dirty="0">
                <a:solidFill>
                  <a:srgbClr val="162937"/>
                </a:solidFill>
                <a:latin typeface="+mn-lt"/>
              </a:rPr>
              <a:t>I - preparatória;</a:t>
            </a:r>
          </a:p>
          <a:p>
            <a:pPr algn="just"/>
            <a:endParaRPr lang="pt-BR" sz="2000" dirty="0">
              <a:solidFill>
                <a:srgbClr val="162937"/>
              </a:solidFill>
              <a:latin typeface="+mn-lt"/>
            </a:endParaRPr>
          </a:p>
          <a:p>
            <a:pPr algn="just"/>
            <a:r>
              <a:rPr lang="pt-BR" sz="2000" dirty="0">
                <a:solidFill>
                  <a:srgbClr val="162937"/>
                </a:solidFill>
                <a:latin typeface="+mn-lt"/>
              </a:rPr>
              <a:t>II - de divulgação do edital de licitação;</a:t>
            </a:r>
          </a:p>
          <a:p>
            <a:pPr algn="just"/>
            <a:endParaRPr lang="pt-BR" sz="2000" dirty="0">
              <a:solidFill>
                <a:srgbClr val="162937"/>
              </a:solidFill>
              <a:latin typeface="+mn-lt"/>
            </a:endParaRPr>
          </a:p>
          <a:p>
            <a:pPr algn="just"/>
            <a:r>
              <a:rPr lang="pt-BR" sz="2000" dirty="0">
                <a:solidFill>
                  <a:srgbClr val="162937"/>
                </a:solidFill>
                <a:latin typeface="+mn-lt"/>
              </a:rPr>
              <a:t>III - de apresentação de propostas e lances, quando for o caso;</a:t>
            </a:r>
          </a:p>
          <a:p>
            <a:pPr algn="just"/>
            <a:endParaRPr lang="pt-BR" sz="2000" dirty="0">
              <a:solidFill>
                <a:srgbClr val="162937"/>
              </a:solidFill>
              <a:latin typeface="+mn-lt"/>
            </a:endParaRPr>
          </a:p>
          <a:p>
            <a:pPr algn="just"/>
            <a:r>
              <a:rPr lang="pt-BR" sz="2000" dirty="0">
                <a:solidFill>
                  <a:srgbClr val="162937"/>
                </a:solidFill>
                <a:latin typeface="+mn-lt"/>
              </a:rPr>
              <a:t>IV - de julgamento;</a:t>
            </a:r>
          </a:p>
          <a:p>
            <a:pPr algn="just"/>
            <a:endParaRPr lang="pt-BR" sz="2000" dirty="0">
              <a:solidFill>
                <a:srgbClr val="162937"/>
              </a:solidFill>
              <a:latin typeface="+mn-lt"/>
            </a:endParaRPr>
          </a:p>
          <a:p>
            <a:pPr algn="just"/>
            <a:r>
              <a:rPr lang="pt-BR" sz="2000" dirty="0">
                <a:solidFill>
                  <a:srgbClr val="162937"/>
                </a:solidFill>
                <a:latin typeface="+mn-lt"/>
              </a:rPr>
              <a:t>V - de habilitação;</a:t>
            </a:r>
          </a:p>
          <a:p>
            <a:pPr algn="just"/>
            <a:endParaRPr lang="pt-BR" sz="2000" dirty="0">
              <a:solidFill>
                <a:srgbClr val="162937"/>
              </a:solidFill>
              <a:latin typeface="+mn-lt"/>
            </a:endParaRPr>
          </a:p>
          <a:p>
            <a:pPr algn="just"/>
            <a:r>
              <a:rPr lang="pt-BR" sz="2000" dirty="0">
                <a:solidFill>
                  <a:srgbClr val="162937"/>
                </a:solidFill>
                <a:latin typeface="+mn-lt"/>
              </a:rPr>
              <a:t>VI - recursal;</a:t>
            </a:r>
          </a:p>
          <a:p>
            <a:pPr algn="just"/>
            <a:endParaRPr lang="pt-BR" sz="2000" dirty="0">
              <a:solidFill>
                <a:srgbClr val="162937"/>
              </a:solidFill>
              <a:latin typeface="+mn-lt"/>
            </a:endParaRPr>
          </a:p>
          <a:p>
            <a:pPr algn="just"/>
            <a:r>
              <a:rPr lang="pt-BR" sz="2000" dirty="0">
                <a:solidFill>
                  <a:srgbClr val="162937"/>
                </a:solidFill>
                <a:latin typeface="+mn-lt"/>
              </a:rPr>
              <a:t>VII - de homologação.</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19778688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411989"/>
            <a:ext cx="10089300" cy="5955436"/>
          </a:xfrm>
          <a:prstGeom prst="rect">
            <a:avLst/>
          </a:prstGeom>
          <a:noFill/>
          <a:ln>
            <a:noFill/>
          </a:ln>
        </p:spPr>
        <p:txBody>
          <a:bodyPr spcFirstLastPara="1" wrap="square" lIns="91425" tIns="45700" rIns="91425" bIns="45700" anchor="t" anchorCtr="0">
            <a:spAutoFit/>
          </a:bodyPr>
          <a:lstStyle/>
          <a:p>
            <a:pPr indent="-171450">
              <a:lnSpc>
                <a:spcPct val="90000"/>
              </a:lnSpc>
              <a:spcBef>
                <a:spcPts val="563"/>
              </a:spcBef>
              <a:buFont typeface="Arial" panose="020B0604020202020204" pitchFamily="34" charset="0"/>
              <a:buChar char="•"/>
            </a:pPr>
            <a:r>
              <a:rPr lang="en-US" sz="2000" spc="-1" dirty="0" err="1"/>
              <a:t>Seção</a:t>
            </a:r>
            <a:r>
              <a:rPr lang="en-US" sz="2000" spc="-1" dirty="0"/>
              <a:t> II</a:t>
            </a:r>
          </a:p>
          <a:p>
            <a:pPr indent="-171450">
              <a:lnSpc>
                <a:spcPct val="90000"/>
              </a:lnSpc>
              <a:spcBef>
                <a:spcPts val="563"/>
              </a:spcBef>
              <a:buFont typeface="Arial" panose="020B0604020202020204" pitchFamily="34" charset="0"/>
              <a:buChar char="•"/>
            </a:pPr>
            <a:r>
              <a:rPr lang="en-US" sz="2000" spc="-1" dirty="0"/>
              <a:t>Das </a:t>
            </a:r>
            <a:r>
              <a:rPr lang="en-US" sz="2000" spc="-1" dirty="0" err="1"/>
              <a:t>Modalidades</a:t>
            </a:r>
            <a:r>
              <a:rPr lang="en-US" sz="2000" spc="-1" dirty="0"/>
              <a:t> de </a:t>
            </a:r>
            <a:r>
              <a:rPr lang="en-US" sz="2000" spc="-1" dirty="0" err="1"/>
              <a:t>Licitação</a:t>
            </a:r>
            <a:endParaRPr lang="en-US" sz="2000" spc="-1" dirty="0"/>
          </a:p>
          <a:p>
            <a:pPr indent="-171450">
              <a:lnSpc>
                <a:spcPct val="90000"/>
              </a:lnSpc>
              <a:spcBef>
                <a:spcPts val="563"/>
              </a:spcBef>
              <a:buFont typeface="Arial" panose="020B0604020202020204" pitchFamily="34" charset="0"/>
              <a:buChar char="•"/>
            </a:pPr>
            <a:endParaRPr lang="en-US" sz="2000" spc="-1" dirty="0"/>
          </a:p>
          <a:p>
            <a:pPr indent="-171450">
              <a:lnSpc>
                <a:spcPct val="90000"/>
              </a:lnSpc>
              <a:spcBef>
                <a:spcPts val="563"/>
              </a:spcBef>
              <a:buFont typeface="Arial" panose="020B0604020202020204" pitchFamily="34" charset="0"/>
              <a:buChar char="•"/>
            </a:pPr>
            <a:r>
              <a:rPr lang="en-US" sz="2000" spc="-1" dirty="0"/>
              <a:t>Art. 28. São </a:t>
            </a:r>
            <a:r>
              <a:rPr lang="en-US" sz="2000" spc="-1" dirty="0" err="1"/>
              <a:t>modalidades</a:t>
            </a:r>
            <a:r>
              <a:rPr lang="en-US" sz="2000" spc="-1" dirty="0"/>
              <a:t> de </a:t>
            </a:r>
            <a:r>
              <a:rPr lang="en-US" sz="2000" spc="-1" dirty="0" err="1"/>
              <a:t>licitação</a:t>
            </a:r>
            <a:r>
              <a:rPr lang="en-US" sz="2000" spc="-1" dirty="0"/>
              <a:t>:</a:t>
            </a:r>
          </a:p>
          <a:p>
            <a:pPr indent="-171450">
              <a:lnSpc>
                <a:spcPct val="90000"/>
              </a:lnSpc>
              <a:spcBef>
                <a:spcPts val="563"/>
              </a:spcBef>
              <a:buFont typeface="Arial" panose="020B0604020202020204" pitchFamily="34" charset="0"/>
              <a:buChar char="•"/>
            </a:pPr>
            <a:endParaRPr lang="en-US" sz="2000" spc="-1" dirty="0"/>
          </a:p>
          <a:p>
            <a:pPr indent="-171450">
              <a:lnSpc>
                <a:spcPct val="90000"/>
              </a:lnSpc>
              <a:spcBef>
                <a:spcPts val="563"/>
              </a:spcBef>
              <a:buFont typeface="Arial" panose="020B0604020202020204" pitchFamily="34" charset="0"/>
              <a:buChar char="•"/>
            </a:pPr>
            <a:r>
              <a:rPr lang="en-US" sz="2000" spc="-1" dirty="0"/>
              <a:t>I - </a:t>
            </a:r>
            <a:r>
              <a:rPr lang="en-US" sz="2000" spc="-1" dirty="0" err="1"/>
              <a:t>pregão</a:t>
            </a:r>
            <a:r>
              <a:rPr lang="en-US" sz="2000" spc="-1" dirty="0"/>
              <a:t>;</a:t>
            </a:r>
          </a:p>
          <a:p>
            <a:pPr indent="-171450">
              <a:lnSpc>
                <a:spcPct val="90000"/>
              </a:lnSpc>
              <a:spcBef>
                <a:spcPts val="563"/>
              </a:spcBef>
              <a:buFont typeface="Arial" panose="020B0604020202020204" pitchFamily="34" charset="0"/>
              <a:buChar char="•"/>
            </a:pPr>
            <a:endParaRPr lang="en-US" sz="2000" spc="-1" dirty="0"/>
          </a:p>
          <a:p>
            <a:pPr indent="-171450">
              <a:lnSpc>
                <a:spcPct val="90000"/>
              </a:lnSpc>
              <a:spcBef>
                <a:spcPts val="563"/>
              </a:spcBef>
              <a:buFont typeface="Arial" panose="020B0604020202020204" pitchFamily="34" charset="0"/>
              <a:buChar char="•"/>
            </a:pPr>
            <a:r>
              <a:rPr lang="en-US" sz="2000" spc="-1" dirty="0"/>
              <a:t>II - </a:t>
            </a:r>
            <a:r>
              <a:rPr lang="en-US" sz="2000" spc="-1" dirty="0" err="1"/>
              <a:t>concorrência</a:t>
            </a:r>
            <a:r>
              <a:rPr lang="en-US" sz="2000" spc="-1" dirty="0"/>
              <a:t>;</a:t>
            </a:r>
          </a:p>
          <a:p>
            <a:pPr indent="-171450">
              <a:lnSpc>
                <a:spcPct val="90000"/>
              </a:lnSpc>
              <a:spcBef>
                <a:spcPts val="563"/>
              </a:spcBef>
              <a:buFont typeface="Arial" panose="020B0604020202020204" pitchFamily="34" charset="0"/>
              <a:buChar char="•"/>
            </a:pPr>
            <a:endParaRPr lang="en-US" sz="2000" spc="-1" dirty="0"/>
          </a:p>
          <a:p>
            <a:pPr indent="-171450">
              <a:lnSpc>
                <a:spcPct val="90000"/>
              </a:lnSpc>
              <a:spcBef>
                <a:spcPts val="563"/>
              </a:spcBef>
              <a:buFont typeface="Arial" panose="020B0604020202020204" pitchFamily="34" charset="0"/>
              <a:buChar char="•"/>
            </a:pPr>
            <a:r>
              <a:rPr lang="en-US" sz="2000" spc="-1" dirty="0"/>
              <a:t>III - </a:t>
            </a:r>
            <a:r>
              <a:rPr lang="en-US" sz="2000" spc="-1" dirty="0" err="1"/>
              <a:t>concurso</a:t>
            </a:r>
            <a:r>
              <a:rPr lang="en-US" sz="2000" spc="-1" dirty="0"/>
              <a:t>;</a:t>
            </a:r>
          </a:p>
          <a:p>
            <a:pPr indent="-171450">
              <a:lnSpc>
                <a:spcPct val="90000"/>
              </a:lnSpc>
              <a:spcBef>
                <a:spcPts val="563"/>
              </a:spcBef>
              <a:buFont typeface="Arial" panose="020B0604020202020204" pitchFamily="34" charset="0"/>
              <a:buChar char="•"/>
            </a:pPr>
            <a:endParaRPr lang="en-US" sz="2000" spc="-1" dirty="0"/>
          </a:p>
          <a:p>
            <a:pPr indent="-171450">
              <a:lnSpc>
                <a:spcPct val="90000"/>
              </a:lnSpc>
              <a:spcBef>
                <a:spcPts val="563"/>
              </a:spcBef>
              <a:buFont typeface="Arial" panose="020B0604020202020204" pitchFamily="34" charset="0"/>
              <a:buChar char="•"/>
            </a:pPr>
            <a:r>
              <a:rPr lang="en-US" sz="2000" spc="-1" dirty="0"/>
              <a:t>IV - </a:t>
            </a:r>
            <a:r>
              <a:rPr lang="en-US" sz="2000" spc="-1" dirty="0" err="1"/>
              <a:t>leilão</a:t>
            </a:r>
            <a:r>
              <a:rPr lang="en-US" sz="2000" spc="-1" dirty="0"/>
              <a:t>;</a:t>
            </a:r>
          </a:p>
          <a:p>
            <a:pPr indent="-171450">
              <a:lnSpc>
                <a:spcPct val="90000"/>
              </a:lnSpc>
              <a:spcBef>
                <a:spcPts val="563"/>
              </a:spcBef>
              <a:buFont typeface="Arial" panose="020B0604020202020204" pitchFamily="34" charset="0"/>
              <a:buChar char="•"/>
            </a:pPr>
            <a:endParaRPr lang="en-US" sz="2000" spc="-1" dirty="0"/>
          </a:p>
          <a:p>
            <a:pPr indent="-171450">
              <a:lnSpc>
                <a:spcPct val="90000"/>
              </a:lnSpc>
              <a:spcBef>
                <a:spcPts val="563"/>
              </a:spcBef>
              <a:buFont typeface="Arial" panose="020B0604020202020204" pitchFamily="34" charset="0"/>
              <a:buChar char="•"/>
            </a:pPr>
            <a:r>
              <a:rPr lang="en-US" sz="2000" spc="-1" dirty="0"/>
              <a:t>V - </a:t>
            </a:r>
            <a:r>
              <a:rPr lang="en-US" sz="2000" spc="-1" dirty="0" err="1"/>
              <a:t>diálogo</a:t>
            </a:r>
            <a:r>
              <a:rPr lang="en-US" sz="2000" spc="-1" dirty="0"/>
              <a:t> </a:t>
            </a:r>
            <a:r>
              <a:rPr lang="en-US" sz="2000" spc="-1" dirty="0" err="1"/>
              <a:t>competitivo</a:t>
            </a:r>
            <a:r>
              <a:rPr lang="en-US" sz="2000" spc="-1" dirty="0"/>
              <a:t>.</a:t>
            </a:r>
          </a:p>
          <a:p>
            <a:pPr algn="just"/>
            <a:endParaRPr lang="pt-BR" sz="2000" dirty="0">
              <a:solidFill>
                <a:srgbClr val="162937"/>
              </a:solidFill>
              <a:latin typeface="+mn-lt"/>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4156834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793474"/>
            <a:ext cx="10089300" cy="3377807"/>
          </a:xfrm>
          <a:prstGeom prst="rect">
            <a:avLst/>
          </a:prstGeom>
          <a:noFill/>
          <a:ln>
            <a:noFill/>
          </a:ln>
        </p:spPr>
        <p:txBody>
          <a:bodyPr spcFirstLastPara="1" wrap="square" lIns="91425" tIns="45700" rIns="91425" bIns="45700" anchor="t" anchorCtr="0">
            <a:spAutoFit/>
          </a:bodyPr>
          <a:lstStyle/>
          <a:p>
            <a:pPr indent="-171450">
              <a:lnSpc>
                <a:spcPct val="90000"/>
              </a:lnSpc>
              <a:spcBef>
                <a:spcPts val="506"/>
              </a:spcBef>
              <a:buFont typeface="Arial" panose="020B0604020202020204" pitchFamily="34" charset="0"/>
              <a:buChar char="•"/>
            </a:pPr>
            <a:r>
              <a:rPr lang="en-US" sz="2000" spc="-1" dirty="0"/>
              <a:t>Art. 29. A </a:t>
            </a:r>
            <a:r>
              <a:rPr lang="en-US" sz="2000" spc="-1" dirty="0" err="1"/>
              <a:t>concorrência</a:t>
            </a:r>
            <a:r>
              <a:rPr lang="en-US" sz="2000" spc="-1" dirty="0"/>
              <a:t> e o </a:t>
            </a:r>
            <a:r>
              <a:rPr lang="en-US" sz="2000" spc="-1" dirty="0" err="1"/>
              <a:t>pregão</a:t>
            </a:r>
            <a:r>
              <a:rPr lang="en-US" sz="2000" spc="-1" dirty="0"/>
              <a:t> </a:t>
            </a:r>
            <a:r>
              <a:rPr lang="en-US" sz="2000" spc="-1" dirty="0" err="1"/>
              <a:t>seguem</a:t>
            </a:r>
            <a:r>
              <a:rPr lang="en-US" sz="2000" spc="-1" dirty="0"/>
              <a:t> o </a:t>
            </a:r>
            <a:r>
              <a:rPr lang="en-US" sz="2000" spc="-1" dirty="0" err="1"/>
              <a:t>rito</a:t>
            </a:r>
            <a:r>
              <a:rPr lang="en-US" sz="2000" spc="-1" dirty="0"/>
              <a:t> </a:t>
            </a:r>
            <a:r>
              <a:rPr lang="en-US" sz="2000" spc="-1" dirty="0" err="1"/>
              <a:t>procedimental</a:t>
            </a:r>
            <a:r>
              <a:rPr lang="en-US" sz="2000" spc="-1" dirty="0"/>
              <a:t> </a:t>
            </a:r>
            <a:r>
              <a:rPr lang="en-US" sz="2000" spc="-1" dirty="0" err="1"/>
              <a:t>comum</a:t>
            </a:r>
            <a:r>
              <a:rPr lang="en-US" sz="2000" spc="-1" dirty="0"/>
              <a:t> a que se </a:t>
            </a:r>
            <a:r>
              <a:rPr lang="en-US" sz="2000" spc="-1" dirty="0" err="1"/>
              <a:t>refere</a:t>
            </a:r>
            <a:r>
              <a:rPr lang="en-US" sz="2000" spc="-1" dirty="0"/>
              <a:t> o art. 17 </a:t>
            </a:r>
            <a:r>
              <a:rPr lang="en-US" sz="2000" spc="-1" dirty="0" err="1"/>
              <a:t>desta</a:t>
            </a:r>
            <a:r>
              <a:rPr lang="en-US" sz="2000" spc="-1" dirty="0"/>
              <a:t> Lei, </a:t>
            </a:r>
            <a:r>
              <a:rPr lang="en-US" sz="2000" spc="-1" dirty="0" err="1"/>
              <a:t>adotando</a:t>
            </a:r>
            <a:r>
              <a:rPr lang="en-US" sz="2000" spc="-1" dirty="0"/>
              <a:t>-se o </a:t>
            </a:r>
            <a:r>
              <a:rPr lang="en-US" sz="2000" spc="-1" dirty="0" err="1"/>
              <a:t>pregão</a:t>
            </a:r>
            <a:r>
              <a:rPr lang="en-US" sz="2000" spc="-1" dirty="0"/>
              <a:t> sempre que o </a:t>
            </a:r>
            <a:r>
              <a:rPr lang="en-US" sz="2000" spc="-1" dirty="0" err="1"/>
              <a:t>objeto</a:t>
            </a:r>
            <a:r>
              <a:rPr lang="en-US" sz="2000" spc="-1" dirty="0"/>
              <a:t> </a:t>
            </a:r>
            <a:r>
              <a:rPr lang="en-US" sz="2000" spc="-1" dirty="0" err="1"/>
              <a:t>possuir</a:t>
            </a:r>
            <a:r>
              <a:rPr lang="en-US" sz="2000" spc="-1" dirty="0"/>
              <a:t> </a:t>
            </a:r>
            <a:r>
              <a:rPr lang="en-US" sz="2000" spc="-1" dirty="0" err="1"/>
              <a:t>padrões</a:t>
            </a:r>
            <a:r>
              <a:rPr lang="en-US" sz="2000" spc="-1" dirty="0"/>
              <a:t> de </a:t>
            </a:r>
            <a:r>
              <a:rPr lang="en-US" sz="2000" spc="-1" dirty="0" err="1"/>
              <a:t>desempenho</a:t>
            </a:r>
            <a:r>
              <a:rPr lang="en-US" sz="2000" spc="-1" dirty="0"/>
              <a:t> e </a:t>
            </a:r>
            <a:r>
              <a:rPr lang="en-US" sz="2000" spc="-1" dirty="0" err="1"/>
              <a:t>qualidade</a:t>
            </a:r>
            <a:r>
              <a:rPr lang="en-US" sz="2000" spc="-1" dirty="0"/>
              <a:t> que </a:t>
            </a:r>
            <a:r>
              <a:rPr lang="en-US" sz="2000" spc="-1" dirty="0" err="1"/>
              <a:t>possam</a:t>
            </a:r>
            <a:r>
              <a:rPr lang="en-US" sz="2000" spc="-1" dirty="0"/>
              <a:t> ser </a:t>
            </a:r>
            <a:r>
              <a:rPr lang="en-US" sz="2000" spc="-1" dirty="0" err="1"/>
              <a:t>objetivamente</a:t>
            </a:r>
            <a:r>
              <a:rPr lang="en-US" sz="2000" spc="-1" dirty="0"/>
              <a:t> </a:t>
            </a:r>
            <a:r>
              <a:rPr lang="en-US" sz="2000" spc="-1" dirty="0" err="1"/>
              <a:t>definidos</a:t>
            </a:r>
            <a:r>
              <a:rPr lang="en-US" sz="2000" spc="-1" dirty="0"/>
              <a:t> </a:t>
            </a:r>
            <a:r>
              <a:rPr lang="en-US" sz="2000" spc="-1" dirty="0" err="1"/>
              <a:t>pelo</a:t>
            </a:r>
            <a:r>
              <a:rPr lang="en-US" sz="2000" spc="-1" dirty="0"/>
              <a:t> </a:t>
            </a:r>
            <a:r>
              <a:rPr lang="en-US" sz="2000" spc="-1" dirty="0" err="1"/>
              <a:t>edital</a:t>
            </a:r>
            <a:r>
              <a:rPr lang="en-US" sz="2000" spc="-1" dirty="0"/>
              <a:t>, </a:t>
            </a:r>
            <a:r>
              <a:rPr lang="en-US" sz="2000" spc="-1" dirty="0" err="1"/>
              <a:t>por</a:t>
            </a:r>
            <a:r>
              <a:rPr lang="en-US" sz="2000" spc="-1" dirty="0"/>
              <a:t> </a:t>
            </a:r>
            <a:r>
              <a:rPr lang="en-US" sz="2000" spc="-1" dirty="0" err="1"/>
              <a:t>meio</a:t>
            </a:r>
            <a:r>
              <a:rPr lang="en-US" sz="2000" spc="-1" dirty="0"/>
              <a:t> de </a:t>
            </a:r>
            <a:r>
              <a:rPr lang="en-US" sz="2000" spc="-1" dirty="0" err="1"/>
              <a:t>especificações</a:t>
            </a:r>
            <a:r>
              <a:rPr lang="en-US" sz="2000" spc="-1" dirty="0"/>
              <a:t> </a:t>
            </a:r>
            <a:r>
              <a:rPr lang="en-US" sz="2000" spc="-1" dirty="0" err="1"/>
              <a:t>usuais</a:t>
            </a:r>
            <a:r>
              <a:rPr lang="en-US" sz="2000" spc="-1" dirty="0"/>
              <a:t> de mercado.</a:t>
            </a:r>
          </a:p>
          <a:p>
            <a:pPr indent="-171450">
              <a:lnSpc>
                <a:spcPct val="90000"/>
              </a:lnSpc>
              <a:spcBef>
                <a:spcPts val="506"/>
              </a:spcBef>
              <a:buFont typeface="Arial" panose="020B0604020202020204" pitchFamily="34" charset="0"/>
              <a:buChar char="•"/>
            </a:pPr>
            <a:endParaRPr lang="en-US" sz="2000" spc="-1" dirty="0"/>
          </a:p>
          <a:p>
            <a:pPr indent="-171450">
              <a:lnSpc>
                <a:spcPct val="90000"/>
              </a:lnSpc>
              <a:spcBef>
                <a:spcPts val="506"/>
              </a:spcBef>
              <a:buFont typeface="Arial" panose="020B0604020202020204" pitchFamily="34" charset="0"/>
              <a:buChar char="•"/>
            </a:pPr>
            <a:r>
              <a:rPr lang="en-US" sz="2000" spc="-1" dirty="0" err="1"/>
              <a:t>Parágrafo</a:t>
            </a:r>
            <a:r>
              <a:rPr lang="en-US" sz="2000" spc="-1" dirty="0"/>
              <a:t> </a:t>
            </a:r>
            <a:r>
              <a:rPr lang="en-US" sz="2000" spc="-1" dirty="0" err="1"/>
              <a:t>único</a:t>
            </a:r>
            <a:r>
              <a:rPr lang="en-US" sz="2000" spc="-1" dirty="0"/>
              <a:t>. O </a:t>
            </a:r>
            <a:r>
              <a:rPr lang="en-US" sz="2000" spc="-1" dirty="0" err="1"/>
              <a:t>pregão</a:t>
            </a:r>
            <a:r>
              <a:rPr lang="en-US" sz="2000" spc="-1" dirty="0"/>
              <a:t> </a:t>
            </a:r>
            <a:r>
              <a:rPr lang="en-US" sz="2000" spc="-1" dirty="0" err="1"/>
              <a:t>não</a:t>
            </a:r>
            <a:r>
              <a:rPr lang="en-US" sz="2000" spc="-1" dirty="0"/>
              <a:t> se </a:t>
            </a:r>
            <a:r>
              <a:rPr lang="en-US" sz="2000" spc="-1" dirty="0" err="1"/>
              <a:t>aplica</a:t>
            </a:r>
            <a:r>
              <a:rPr lang="en-US" sz="2000" spc="-1" dirty="0"/>
              <a:t> </a:t>
            </a:r>
            <a:r>
              <a:rPr lang="en-US" sz="2000" spc="-1" dirty="0" err="1"/>
              <a:t>às</a:t>
            </a:r>
            <a:r>
              <a:rPr lang="en-US" sz="2000" spc="-1" dirty="0"/>
              <a:t> </a:t>
            </a:r>
            <a:r>
              <a:rPr lang="en-US" sz="2000" spc="-1" dirty="0" err="1"/>
              <a:t>contratações</a:t>
            </a:r>
            <a:r>
              <a:rPr lang="en-US" sz="2000" spc="-1" dirty="0"/>
              <a:t> de </a:t>
            </a:r>
            <a:r>
              <a:rPr lang="en-US" sz="2000" spc="-1" dirty="0" err="1"/>
              <a:t>serviços</a:t>
            </a:r>
            <a:r>
              <a:rPr lang="en-US" sz="2000" spc="-1" dirty="0"/>
              <a:t> </a:t>
            </a:r>
            <a:r>
              <a:rPr lang="en-US" sz="2000" spc="-1" dirty="0" err="1"/>
              <a:t>técnicos</a:t>
            </a:r>
            <a:r>
              <a:rPr lang="en-US" sz="2000" spc="-1" dirty="0"/>
              <a:t> </a:t>
            </a:r>
            <a:r>
              <a:rPr lang="en-US" sz="2000" spc="-1" dirty="0" err="1"/>
              <a:t>especializados</a:t>
            </a:r>
            <a:r>
              <a:rPr lang="en-US" sz="2000" spc="-1" dirty="0"/>
              <a:t> de </a:t>
            </a:r>
            <a:r>
              <a:rPr lang="en-US" sz="2000" spc="-1" dirty="0" err="1"/>
              <a:t>natureza</a:t>
            </a:r>
            <a:r>
              <a:rPr lang="en-US" sz="2000" spc="-1" dirty="0"/>
              <a:t> </a:t>
            </a:r>
            <a:r>
              <a:rPr lang="en-US" sz="2000" spc="-1" dirty="0" err="1"/>
              <a:t>predominantemente</a:t>
            </a:r>
            <a:r>
              <a:rPr lang="en-US" sz="2000" spc="-1" dirty="0"/>
              <a:t> </a:t>
            </a:r>
            <a:r>
              <a:rPr lang="en-US" sz="2000" spc="-1" dirty="0" err="1"/>
              <a:t>intelectual</a:t>
            </a:r>
            <a:r>
              <a:rPr lang="en-US" sz="2000" spc="-1" dirty="0"/>
              <a:t> e de </a:t>
            </a:r>
            <a:r>
              <a:rPr lang="en-US" sz="2000" spc="-1" dirty="0" err="1"/>
              <a:t>obras</a:t>
            </a:r>
            <a:r>
              <a:rPr lang="en-US" sz="2000" spc="-1" dirty="0"/>
              <a:t> e </a:t>
            </a:r>
            <a:r>
              <a:rPr lang="en-US" sz="2000" spc="-1" dirty="0" err="1"/>
              <a:t>serviços</a:t>
            </a:r>
            <a:r>
              <a:rPr lang="en-US" sz="2000" spc="-1" dirty="0"/>
              <a:t> de </a:t>
            </a:r>
            <a:r>
              <a:rPr lang="en-US" sz="2000" spc="-1" dirty="0" err="1"/>
              <a:t>engenharia</a:t>
            </a:r>
            <a:r>
              <a:rPr lang="en-US" sz="2000" spc="-1" dirty="0"/>
              <a:t>, </a:t>
            </a:r>
            <a:r>
              <a:rPr lang="en-US" sz="2000" spc="-1" dirty="0" err="1"/>
              <a:t>exceto</a:t>
            </a:r>
            <a:r>
              <a:rPr lang="en-US" sz="2000" spc="-1" dirty="0"/>
              <a:t> </a:t>
            </a:r>
            <a:r>
              <a:rPr lang="en-US" sz="2000" spc="-1" dirty="0" err="1"/>
              <a:t>os</a:t>
            </a:r>
            <a:r>
              <a:rPr lang="en-US" sz="2000" spc="-1" dirty="0"/>
              <a:t> </a:t>
            </a:r>
            <a:r>
              <a:rPr lang="en-US" sz="2000" spc="-1" dirty="0" err="1"/>
              <a:t>serviços</a:t>
            </a:r>
            <a:r>
              <a:rPr lang="en-US" sz="2000" spc="-1" dirty="0"/>
              <a:t> de </a:t>
            </a:r>
            <a:r>
              <a:rPr lang="en-US" sz="2000" spc="-1" dirty="0" err="1"/>
              <a:t>engenharia</a:t>
            </a:r>
            <a:r>
              <a:rPr lang="en-US" sz="2000" spc="-1" dirty="0"/>
              <a:t> de que </a:t>
            </a:r>
            <a:r>
              <a:rPr lang="en-US" sz="2000" spc="-1" dirty="0" err="1"/>
              <a:t>trata</a:t>
            </a:r>
            <a:r>
              <a:rPr lang="en-US" sz="2000" spc="-1" dirty="0"/>
              <a:t> a </a:t>
            </a:r>
            <a:r>
              <a:rPr lang="en-US" sz="2000" spc="-1" dirty="0" err="1"/>
              <a:t>alínea</a:t>
            </a:r>
            <a:r>
              <a:rPr lang="en-US" sz="2000" spc="-1" dirty="0"/>
              <a:t> "a" do </a:t>
            </a:r>
            <a:r>
              <a:rPr lang="en-US" sz="2000" spc="-1" dirty="0" err="1"/>
              <a:t>inciso</a:t>
            </a:r>
            <a:r>
              <a:rPr lang="en-US" sz="2000" spc="-1" dirty="0"/>
              <a:t> XXI do </a:t>
            </a:r>
            <a:r>
              <a:rPr lang="en-US" sz="2000" b="1" spc="-1" dirty="0"/>
              <a:t>caput </a:t>
            </a:r>
            <a:r>
              <a:rPr lang="en-US" sz="2000" spc="-1" dirty="0"/>
              <a:t>do art. 6º </a:t>
            </a:r>
            <a:r>
              <a:rPr lang="en-US" sz="2000" spc="-1" dirty="0" err="1"/>
              <a:t>desta</a:t>
            </a:r>
            <a:r>
              <a:rPr lang="en-US" sz="2000" spc="-1" dirty="0"/>
              <a:t> Lei.</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399920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13150" y="1411989"/>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411989"/>
            <a:ext cx="10089300" cy="5001329"/>
          </a:xfrm>
          <a:prstGeom prst="rect">
            <a:avLst/>
          </a:prstGeom>
          <a:noFill/>
          <a:ln>
            <a:noFill/>
          </a:ln>
        </p:spPr>
        <p:txBody>
          <a:bodyPr spcFirstLastPara="1" wrap="square" lIns="91425" tIns="45700" rIns="91425" bIns="45700" anchor="t" anchorCtr="0">
            <a:spAutoFit/>
          </a:bodyPr>
          <a:lstStyle/>
          <a:p>
            <a:pPr algn="just"/>
            <a:r>
              <a:rPr lang="pt-BR" sz="2000" dirty="0">
                <a:solidFill>
                  <a:srgbClr val="162937"/>
                </a:solidFill>
                <a:latin typeface="rawline"/>
              </a:rPr>
              <a:t>Dos Critérios de Julgamento</a:t>
            </a:r>
          </a:p>
          <a:p>
            <a:pPr algn="just"/>
            <a:r>
              <a:rPr lang="pt-BR" sz="2000" dirty="0">
                <a:solidFill>
                  <a:srgbClr val="162937"/>
                </a:solidFill>
                <a:latin typeface="rawline"/>
              </a:rPr>
              <a:t>Art. 33. O julgamento das propostas será realizado de acordo com os seguintes critérios:</a:t>
            </a:r>
          </a:p>
          <a:p>
            <a:pPr algn="just"/>
            <a:endParaRPr lang="pt-BR" sz="2000" dirty="0">
              <a:solidFill>
                <a:srgbClr val="162937"/>
              </a:solidFill>
              <a:latin typeface="rawline"/>
            </a:endParaRPr>
          </a:p>
          <a:p>
            <a:pPr algn="just"/>
            <a:r>
              <a:rPr lang="pt-BR" sz="2000" dirty="0">
                <a:solidFill>
                  <a:srgbClr val="162937"/>
                </a:solidFill>
                <a:latin typeface="rawline"/>
              </a:rPr>
              <a:t>I - menor preço;</a:t>
            </a:r>
          </a:p>
          <a:p>
            <a:pPr algn="just"/>
            <a:endParaRPr lang="pt-BR" sz="2000" dirty="0">
              <a:solidFill>
                <a:srgbClr val="162937"/>
              </a:solidFill>
              <a:latin typeface="rawline"/>
            </a:endParaRPr>
          </a:p>
          <a:p>
            <a:pPr algn="just"/>
            <a:r>
              <a:rPr lang="pt-BR" sz="2000" dirty="0">
                <a:solidFill>
                  <a:srgbClr val="162937"/>
                </a:solidFill>
                <a:latin typeface="rawline"/>
              </a:rPr>
              <a:t>II - maior desconto;</a:t>
            </a:r>
          </a:p>
          <a:p>
            <a:pPr algn="just"/>
            <a:endParaRPr lang="pt-BR" sz="2000" dirty="0">
              <a:solidFill>
                <a:srgbClr val="162937"/>
              </a:solidFill>
              <a:latin typeface="rawline"/>
            </a:endParaRPr>
          </a:p>
          <a:p>
            <a:pPr algn="just"/>
            <a:r>
              <a:rPr lang="pt-BR" sz="2000" dirty="0">
                <a:solidFill>
                  <a:srgbClr val="162937"/>
                </a:solidFill>
                <a:latin typeface="rawline"/>
              </a:rPr>
              <a:t>III - melhor técnica ou conteúdo artístico;</a:t>
            </a:r>
          </a:p>
          <a:p>
            <a:pPr algn="just"/>
            <a:endParaRPr lang="pt-BR" sz="2000" dirty="0">
              <a:solidFill>
                <a:srgbClr val="162937"/>
              </a:solidFill>
              <a:latin typeface="rawline"/>
            </a:endParaRPr>
          </a:p>
          <a:p>
            <a:pPr algn="just"/>
            <a:r>
              <a:rPr lang="pt-BR" sz="2000" dirty="0">
                <a:solidFill>
                  <a:srgbClr val="162937"/>
                </a:solidFill>
                <a:latin typeface="rawline"/>
              </a:rPr>
              <a:t>IV - técnica e preço;</a:t>
            </a:r>
          </a:p>
          <a:p>
            <a:pPr algn="just"/>
            <a:endParaRPr lang="pt-BR" sz="2000" dirty="0">
              <a:solidFill>
                <a:srgbClr val="162937"/>
              </a:solidFill>
              <a:latin typeface="rawline"/>
            </a:endParaRPr>
          </a:p>
          <a:p>
            <a:pPr algn="just"/>
            <a:r>
              <a:rPr lang="pt-BR" sz="2000" dirty="0">
                <a:solidFill>
                  <a:srgbClr val="162937"/>
                </a:solidFill>
                <a:latin typeface="rawline"/>
              </a:rPr>
              <a:t>V - maior lance, no caso de leilão;</a:t>
            </a:r>
          </a:p>
          <a:p>
            <a:pPr algn="just"/>
            <a:endParaRPr lang="pt-BR" sz="2000" dirty="0">
              <a:solidFill>
                <a:srgbClr val="162937"/>
              </a:solidFill>
              <a:latin typeface="rawline"/>
            </a:endParaRPr>
          </a:p>
          <a:p>
            <a:pPr algn="just"/>
            <a:r>
              <a:rPr lang="pt-BR" sz="2000" dirty="0">
                <a:solidFill>
                  <a:srgbClr val="162937"/>
                </a:solidFill>
                <a:latin typeface="rawline"/>
              </a:rPr>
              <a:t>VI - maior retorno econômico.</a:t>
            </a: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968224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04590" y="1060235"/>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411989"/>
            <a:ext cx="10089300" cy="4385776"/>
          </a:xfrm>
          <a:prstGeom prst="rect">
            <a:avLst/>
          </a:prstGeom>
          <a:noFill/>
          <a:ln>
            <a:noFill/>
          </a:ln>
        </p:spPr>
        <p:txBody>
          <a:bodyPr spcFirstLastPara="1" wrap="square" lIns="91425" tIns="45700" rIns="91425" bIns="45700" anchor="t" anchorCtr="0">
            <a:spAutoFit/>
          </a:bodyPr>
          <a:lstStyle/>
          <a:p>
            <a:pPr algn="just"/>
            <a:r>
              <a:rPr lang="pt-BR" sz="2000" b="0" i="0" dirty="0">
                <a:solidFill>
                  <a:srgbClr val="000000"/>
                </a:solidFill>
                <a:effectLst/>
                <a:latin typeface="Arial" panose="020B0604020202020204" pitchFamily="34" charset="0"/>
              </a:rPr>
              <a:t>Art. 34. O julgamento por menor preço ou maior desconto e, quando couber, por técnica e preço considerará o menor dispêndio para a Administração, atendidos os parâmetros mínimos de qualidade definidos no edital de licitação.</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1º Os custos indiretos, relacionados com as despesas de manutenção, utilização, reposição, depreciação e impacto ambiental do objeto licitado, entre outros fatores vinculados ao seu ciclo de vida, poderão ser considerados para a definição do menor dispêndio, sempre que objetivamente mensuráveis, conforme disposto em regulamento.</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2º O julgamento por maior desconto terá como referência o preço global fixado no edital de licitação, e o desconto será estendido aos eventuais termos aditivos.</a:t>
            </a:r>
            <a:endParaRPr lang="pt-BR" sz="2800" b="0" i="0" dirty="0">
              <a:solidFill>
                <a:srgbClr val="000000"/>
              </a:solidFill>
              <a:effectLst/>
              <a:latin typeface="Times New Roman" panose="02020603050405020304" pitchFamily="18"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22793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04590" y="1060235"/>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411989"/>
            <a:ext cx="10089300" cy="5616882"/>
          </a:xfrm>
          <a:prstGeom prst="rect">
            <a:avLst/>
          </a:prstGeom>
          <a:noFill/>
          <a:ln>
            <a:noFill/>
          </a:ln>
        </p:spPr>
        <p:txBody>
          <a:bodyPr spcFirstLastPara="1" wrap="square" lIns="91425" tIns="45700" rIns="91425" bIns="45700" anchor="t" anchorCtr="0">
            <a:spAutoFit/>
          </a:bodyPr>
          <a:lstStyle/>
          <a:p>
            <a:pPr algn="just"/>
            <a:r>
              <a:rPr lang="pt-BR" sz="2000" b="0" i="0" dirty="0">
                <a:solidFill>
                  <a:srgbClr val="000000"/>
                </a:solidFill>
                <a:effectLst/>
                <a:latin typeface="Arial" panose="020B0604020202020204" pitchFamily="34" charset="0"/>
              </a:rPr>
              <a:t>Art. 54. A publicidade do edital de licitação será realizada mediante divulgação e manutenção do inteiro teor do ato convocatório e de seus anexos no Portal Nacional de Contratações Públicas (PNCP).</a:t>
            </a:r>
            <a:endParaRPr lang="pt-BR" sz="20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2º É facultada a divulgação adicional e a manutenção do inteiro teor do edital e de seus anexos em sítio eletrônico oficial do ente federativo do órgão ou entidade responsável pela licitação ou, no caso de consórcio público, do ente de maior nível entre eles, admitida, ainda, a divulgação direta a interessados devidamente cadastrados para esse fim.</a:t>
            </a:r>
            <a:endParaRPr lang="pt-BR" sz="20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3º Após a homologação do processo licitatório, serão disponibilizados no Portal Nacional de Contratações Públicas (PNCP) e, se o órgão ou entidade responsável pela licitação entender cabível, também no sítio referido no § 2º deste artigo, os documentos elaborados na fase preparatória que porventura não tenham integrado o edital e seus anexos.</a:t>
            </a:r>
            <a:endParaRPr lang="pt-BR" sz="2000" b="0" i="0" dirty="0">
              <a:solidFill>
                <a:srgbClr val="000000"/>
              </a:solidFill>
              <a:effectLst/>
              <a:latin typeface="Times New Roman" panose="02020603050405020304" pitchFamily="18"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48338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a:bodyPr>
          <a:lstStyle/>
          <a:p>
            <a:pPr indent="-171450">
              <a:lnSpc>
                <a:spcPct val="90000"/>
              </a:lnSpc>
              <a:spcBef>
                <a:spcPts val="560"/>
              </a:spcBef>
              <a:buFont typeface="Arial" panose="020B0604020202020204" pitchFamily="34" charset="0"/>
              <a:buChar char="•"/>
            </a:pPr>
            <a:r>
              <a:rPr lang="en-US" sz="2800" spc="-1" dirty="0"/>
              <a:t>CAPÍTULO IV</a:t>
            </a:r>
          </a:p>
          <a:p>
            <a:pPr indent="-171450">
              <a:lnSpc>
                <a:spcPct val="90000"/>
              </a:lnSpc>
              <a:spcBef>
                <a:spcPts val="560"/>
              </a:spcBef>
              <a:buFont typeface="Arial" panose="020B0604020202020204" pitchFamily="34" charset="0"/>
              <a:buChar char="•"/>
            </a:pPr>
            <a:r>
              <a:rPr lang="en-US" sz="2800" spc="-1" dirty="0"/>
              <a:t>DOS AGENTES PÚBLICOS</a:t>
            </a:r>
          </a:p>
          <a:p>
            <a:pPr indent="-171450">
              <a:lnSpc>
                <a:spcPct val="90000"/>
              </a:lnSpc>
              <a:spcBef>
                <a:spcPts val="560"/>
              </a:spcBef>
              <a:buFont typeface="Arial" panose="020B0604020202020204" pitchFamily="34" charset="0"/>
              <a:buChar char="•"/>
            </a:pPr>
            <a:endParaRPr lang="en-US" sz="2800" spc="-1" dirty="0"/>
          </a:p>
          <a:p>
            <a:pPr indent="-171450">
              <a:lnSpc>
                <a:spcPct val="90000"/>
              </a:lnSpc>
              <a:spcBef>
                <a:spcPts val="560"/>
              </a:spcBef>
              <a:buFont typeface="Arial" panose="020B0604020202020204" pitchFamily="34" charset="0"/>
              <a:buChar char="•"/>
            </a:pPr>
            <a:endParaRPr lang="en-US" sz="2800" spc="-1" dirty="0"/>
          </a:p>
          <a:p>
            <a:pPr indent="-171450">
              <a:lnSpc>
                <a:spcPct val="90000"/>
              </a:lnSpc>
              <a:spcBef>
                <a:spcPts val="560"/>
              </a:spcBef>
              <a:buFont typeface="Arial" panose="020B0604020202020204" pitchFamily="34" charset="0"/>
              <a:buChar char="•"/>
            </a:pPr>
            <a:r>
              <a:rPr lang="en-US" sz="2800" spc="-1" dirty="0"/>
              <a:t>Art. 7º </a:t>
            </a:r>
            <a:r>
              <a:rPr lang="en-US" sz="2800" spc="-1" dirty="0" err="1"/>
              <a:t>Caberá</a:t>
            </a:r>
            <a:r>
              <a:rPr lang="en-US" sz="2800" spc="-1" dirty="0"/>
              <a:t> à </a:t>
            </a:r>
            <a:r>
              <a:rPr lang="en-US" sz="2800" spc="-1" dirty="0" err="1"/>
              <a:t>autoridade</a:t>
            </a:r>
            <a:r>
              <a:rPr lang="en-US" sz="2800" spc="-1" dirty="0"/>
              <a:t> </a:t>
            </a:r>
            <a:r>
              <a:rPr lang="en-US" sz="2800" spc="-1" dirty="0" err="1"/>
              <a:t>máxima</a:t>
            </a:r>
            <a:r>
              <a:rPr lang="en-US" sz="2800" spc="-1" dirty="0"/>
              <a:t> do </a:t>
            </a:r>
            <a:r>
              <a:rPr lang="en-US" sz="2800" spc="-1" dirty="0" err="1"/>
              <a:t>órgão</a:t>
            </a:r>
            <a:r>
              <a:rPr lang="en-US" sz="2800" spc="-1" dirty="0"/>
              <a:t> </a:t>
            </a:r>
            <a:r>
              <a:rPr lang="en-US" sz="2800" spc="-1" dirty="0" err="1"/>
              <a:t>ou</a:t>
            </a:r>
            <a:r>
              <a:rPr lang="en-US" sz="2800" spc="-1" dirty="0"/>
              <a:t> da </a:t>
            </a:r>
            <a:r>
              <a:rPr lang="en-US" sz="2800" spc="-1" dirty="0" err="1"/>
              <a:t>entidade</a:t>
            </a:r>
            <a:r>
              <a:rPr lang="en-US" sz="2800" spc="-1" dirty="0"/>
              <a:t>, </a:t>
            </a:r>
            <a:r>
              <a:rPr lang="en-US" sz="2800" spc="-1" dirty="0" err="1"/>
              <a:t>ou</a:t>
            </a:r>
            <a:r>
              <a:rPr lang="en-US" sz="2800" spc="-1" dirty="0"/>
              <a:t> a </a:t>
            </a:r>
            <a:r>
              <a:rPr lang="en-US" sz="2800" spc="-1" dirty="0" err="1"/>
              <a:t>quem</a:t>
            </a:r>
            <a:r>
              <a:rPr lang="en-US" sz="2800" spc="-1" dirty="0"/>
              <a:t> as </a:t>
            </a:r>
            <a:r>
              <a:rPr lang="en-US" sz="2800" spc="-1" dirty="0" err="1"/>
              <a:t>normas</a:t>
            </a:r>
            <a:r>
              <a:rPr lang="en-US" sz="2800" spc="-1" dirty="0"/>
              <a:t> de </a:t>
            </a:r>
            <a:r>
              <a:rPr lang="en-US" sz="2800" spc="-1" dirty="0" err="1"/>
              <a:t>organização</a:t>
            </a:r>
            <a:r>
              <a:rPr lang="en-US" sz="2800" spc="-1" dirty="0"/>
              <a:t> </a:t>
            </a:r>
            <a:r>
              <a:rPr lang="en-US" sz="2800" spc="-1" dirty="0" err="1"/>
              <a:t>administrativa</a:t>
            </a:r>
            <a:r>
              <a:rPr lang="en-US" sz="2800" spc="-1" dirty="0"/>
              <a:t> </a:t>
            </a:r>
            <a:r>
              <a:rPr lang="en-US" sz="2800" spc="-1" dirty="0" err="1"/>
              <a:t>indicarem</a:t>
            </a:r>
            <a:r>
              <a:rPr lang="en-US" sz="2800" spc="-1" dirty="0"/>
              <a:t>, </a:t>
            </a:r>
            <a:r>
              <a:rPr lang="en-US" sz="2800" spc="-1" dirty="0" err="1"/>
              <a:t>promover</a:t>
            </a:r>
            <a:r>
              <a:rPr lang="en-US" sz="2800" spc="-1" dirty="0"/>
              <a:t> </a:t>
            </a:r>
            <a:r>
              <a:rPr lang="en-US" sz="2800" spc="-1" dirty="0" err="1"/>
              <a:t>gestão</a:t>
            </a:r>
            <a:r>
              <a:rPr lang="en-US" sz="2800" spc="-1" dirty="0"/>
              <a:t> </a:t>
            </a:r>
            <a:r>
              <a:rPr lang="en-US" sz="2800" spc="-1" dirty="0" err="1"/>
              <a:t>por</a:t>
            </a:r>
            <a:r>
              <a:rPr lang="en-US" sz="2800" spc="-1" dirty="0"/>
              <a:t> </a:t>
            </a:r>
            <a:r>
              <a:rPr lang="en-US" sz="2800" spc="-1" dirty="0" err="1"/>
              <a:t>competências</a:t>
            </a:r>
            <a:r>
              <a:rPr lang="en-US" sz="2800" spc="-1" dirty="0"/>
              <a:t> e </a:t>
            </a:r>
            <a:r>
              <a:rPr lang="en-US" sz="2800" spc="-1" dirty="0" err="1"/>
              <a:t>designar</a:t>
            </a:r>
            <a:r>
              <a:rPr lang="en-US" sz="2800" spc="-1" dirty="0"/>
              <a:t> </a:t>
            </a:r>
            <a:r>
              <a:rPr lang="en-US" sz="2800" spc="-1" dirty="0" err="1"/>
              <a:t>agentes</a:t>
            </a:r>
            <a:r>
              <a:rPr lang="en-US" sz="2800" spc="-1" dirty="0"/>
              <a:t> </a:t>
            </a:r>
            <a:r>
              <a:rPr lang="en-US" sz="2800" spc="-1" dirty="0" err="1"/>
              <a:t>públicos</a:t>
            </a:r>
            <a:r>
              <a:rPr lang="en-US" sz="2800" spc="-1" dirty="0"/>
              <a:t> para o </a:t>
            </a:r>
            <a:r>
              <a:rPr lang="en-US" sz="2800" spc="-1" dirty="0" err="1"/>
              <a:t>desempenho</a:t>
            </a:r>
            <a:r>
              <a:rPr lang="en-US" sz="2800" spc="-1" dirty="0"/>
              <a:t> das </a:t>
            </a:r>
            <a:r>
              <a:rPr lang="en-US" sz="2800" spc="-1" dirty="0" err="1"/>
              <a:t>funções</a:t>
            </a:r>
            <a:r>
              <a:rPr lang="en-US" sz="2800" spc="-1" dirty="0"/>
              <a:t> </a:t>
            </a:r>
            <a:r>
              <a:rPr lang="en-US" sz="2800" spc="-1" dirty="0" err="1"/>
              <a:t>essenciais</a:t>
            </a:r>
            <a:r>
              <a:rPr lang="en-US" sz="2800" spc="-1" dirty="0"/>
              <a:t> à </a:t>
            </a:r>
            <a:r>
              <a:rPr lang="en-US" sz="2800" spc="-1" dirty="0" err="1"/>
              <a:t>execução</a:t>
            </a:r>
            <a:r>
              <a:rPr lang="en-US" sz="2800" spc="-1" dirty="0"/>
              <a:t> </a:t>
            </a:r>
            <a:r>
              <a:rPr lang="en-US" sz="2800" spc="-1" dirty="0" err="1"/>
              <a:t>desta</a:t>
            </a:r>
            <a:r>
              <a:rPr lang="en-US" sz="2800" spc="-1" dirty="0"/>
              <a:t> Lei que </a:t>
            </a:r>
            <a:r>
              <a:rPr lang="en-US" sz="2800" spc="-1" dirty="0" err="1"/>
              <a:t>preencham</a:t>
            </a:r>
            <a:r>
              <a:rPr lang="en-US" sz="2800" spc="-1" dirty="0"/>
              <a:t> </a:t>
            </a:r>
            <a:r>
              <a:rPr lang="en-US" sz="2800" spc="-1" dirty="0" err="1"/>
              <a:t>os</a:t>
            </a:r>
            <a:r>
              <a:rPr lang="en-US" sz="2800" spc="-1" dirty="0"/>
              <a:t> </a:t>
            </a:r>
            <a:r>
              <a:rPr lang="en-US" sz="2800" spc="-1" dirty="0" err="1"/>
              <a:t>seguintes</a:t>
            </a:r>
            <a:r>
              <a:rPr lang="en-US" sz="2800" spc="-1" dirty="0"/>
              <a:t> </a:t>
            </a:r>
            <a:r>
              <a:rPr lang="en-US" sz="2800" spc="-1" dirty="0" err="1"/>
              <a:t>requisitos</a:t>
            </a:r>
            <a:r>
              <a:rPr lang="en-US" sz="2800" spc="-1" dirty="0"/>
              <a:t>:</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28308304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04590" y="1060235"/>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0" y="1411989"/>
            <a:ext cx="10089300" cy="4385776"/>
          </a:xfrm>
          <a:prstGeom prst="rect">
            <a:avLst/>
          </a:prstGeom>
          <a:noFill/>
          <a:ln>
            <a:noFill/>
          </a:ln>
        </p:spPr>
        <p:txBody>
          <a:bodyPr spcFirstLastPara="1" wrap="square" lIns="91425" tIns="45700" rIns="91425" bIns="45700" anchor="t" anchorCtr="0">
            <a:spAutoFit/>
          </a:bodyPr>
          <a:lstStyle/>
          <a:p>
            <a:pPr algn="just"/>
            <a:r>
              <a:rPr lang="pt-BR" sz="2000" b="0" i="0" dirty="0">
                <a:solidFill>
                  <a:srgbClr val="000000"/>
                </a:solidFill>
                <a:effectLst/>
                <a:latin typeface="Arial" panose="020B0604020202020204" pitchFamily="34" charset="0"/>
              </a:rPr>
              <a:t>Art. 55. Os prazos mínimos para apresentação de propostas e lances, contados a partir da data de divulgação do edital de licitação, são de:</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endParaRPr lang="pt-BR" sz="2000" dirty="0">
              <a:latin typeface="Arial" panose="020B0604020202020204" pitchFamily="34" charset="0"/>
            </a:endParaRPr>
          </a:p>
          <a:p>
            <a:pPr algn="just"/>
            <a:r>
              <a:rPr lang="pt-BR" sz="2000" b="0" i="0" dirty="0">
                <a:solidFill>
                  <a:srgbClr val="000000"/>
                </a:solidFill>
                <a:effectLst/>
                <a:latin typeface="Arial" panose="020B0604020202020204" pitchFamily="34" charset="0"/>
              </a:rPr>
              <a:t>I - para aquisição de bens:</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endParaRPr lang="pt-BR" sz="2000" dirty="0">
              <a:latin typeface="Arial" panose="020B0604020202020204" pitchFamily="34" charset="0"/>
            </a:endParaRPr>
          </a:p>
          <a:p>
            <a:pPr algn="just"/>
            <a:r>
              <a:rPr lang="pt-BR" sz="2000" b="0" i="0" dirty="0">
                <a:solidFill>
                  <a:srgbClr val="000000"/>
                </a:solidFill>
                <a:effectLst/>
                <a:latin typeface="Arial" panose="020B0604020202020204" pitchFamily="34" charset="0"/>
              </a:rPr>
              <a:t>a) 8 (oito) dias úteis, quando adotados os critérios de julgamento de menor preço ou de maior desconto;</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endParaRPr lang="pt-BR" sz="2000" dirty="0">
              <a:latin typeface="Arial" panose="020B0604020202020204" pitchFamily="34" charset="0"/>
            </a:endParaRPr>
          </a:p>
          <a:p>
            <a:pPr algn="just"/>
            <a:r>
              <a:rPr lang="pt-BR" sz="2000" b="0" i="0" dirty="0">
                <a:solidFill>
                  <a:srgbClr val="000000"/>
                </a:solidFill>
                <a:effectLst/>
                <a:latin typeface="Arial" panose="020B0604020202020204" pitchFamily="34" charset="0"/>
              </a:rPr>
              <a:t>b) 15 (quinze) dias úteis, nas hipóteses não abrangidas pela alínea “a” deste inciso;</a:t>
            </a:r>
            <a:endParaRPr lang="pt-BR" sz="2400" b="0" i="0" dirty="0">
              <a:solidFill>
                <a:srgbClr val="000000"/>
              </a:solidFill>
              <a:effectLst/>
              <a:latin typeface="Times New Roman" panose="02020603050405020304" pitchFamily="18"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962215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241118"/>
            <a:ext cx="10089300" cy="5616882"/>
          </a:xfrm>
          <a:prstGeom prst="rect">
            <a:avLst/>
          </a:prstGeom>
          <a:noFill/>
          <a:ln>
            <a:noFill/>
          </a:ln>
        </p:spPr>
        <p:txBody>
          <a:bodyPr spcFirstLastPara="1" wrap="square" lIns="91425" tIns="45700" rIns="91425" bIns="45700" anchor="t" anchorCtr="0">
            <a:spAutoFit/>
          </a:bodyPr>
          <a:lstStyle/>
          <a:p>
            <a:pPr algn="just"/>
            <a:r>
              <a:rPr lang="pt-BR" sz="2000" b="0" i="0" dirty="0">
                <a:solidFill>
                  <a:srgbClr val="000000"/>
                </a:solidFill>
                <a:effectLst/>
                <a:latin typeface="Arial" panose="020B0604020202020204" pitchFamily="34" charset="0"/>
              </a:rPr>
              <a:t>II - no caso de serviços e obras:</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endParaRPr lang="pt-BR" sz="2000" dirty="0">
              <a:latin typeface="Arial" panose="020B0604020202020204" pitchFamily="34" charset="0"/>
            </a:endParaRPr>
          </a:p>
          <a:p>
            <a:pPr algn="just"/>
            <a:r>
              <a:rPr lang="pt-BR" sz="2000" b="0" i="0" dirty="0">
                <a:solidFill>
                  <a:srgbClr val="000000"/>
                </a:solidFill>
                <a:effectLst/>
                <a:latin typeface="Arial" panose="020B0604020202020204" pitchFamily="34" charset="0"/>
              </a:rPr>
              <a:t>a) 10 (dez) dias úteis, quando adotados os critérios de julgamento de menor preço ou de maior desconto, no caso de serviços comuns e de obras e serviços comuns de engenharia;</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b) 25 (vinte e cinco) dias úteis, quando adotados os critérios de julgamento de menor preço ou de maior desconto, no caso de serviços especiais e de obras e serviços especiais de engenharia;</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c) 60 (sessenta) dias úteis, quando o regime de execução for de contratação integrada;</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d) 35 (trinta e cinco) dias úteis, quando o regime de execução for o de contratação </a:t>
            </a:r>
            <a:r>
              <a:rPr lang="pt-BR" sz="2000" b="0" i="0" dirty="0" err="1">
                <a:solidFill>
                  <a:srgbClr val="000000"/>
                </a:solidFill>
                <a:effectLst/>
                <a:latin typeface="Arial" panose="020B0604020202020204" pitchFamily="34" charset="0"/>
              </a:rPr>
              <a:t>semi-integrada</a:t>
            </a:r>
            <a:r>
              <a:rPr lang="pt-BR" sz="2000" b="0" i="0" dirty="0">
                <a:solidFill>
                  <a:srgbClr val="000000"/>
                </a:solidFill>
                <a:effectLst/>
                <a:latin typeface="Arial" panose="020B0604020202020204" pitchFamily="34" charset="0"/>
              </a:rPr>
              <a:t> ou nas hipóteses não abrangidas pelas alíneas “a”, “b” e “c” deste inciso;</a:t>
            </a:r>
            <a:endParaRPr lang="pt-BR" sz="2800" b="0" i="0" dirty="0">
              <a:solidFill>
                <a:srgbClr val="000000"/>
              </a:solidFill>
              <a:effectLst/>
              <a:latin typeface="Times New Roman" panose="02020603050405020304" pitchFamily="18"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9839161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241118"/>
            <a:ext cx="10089300" cy="4077999"/>
          </a:xfrm>
          <a:prstGeom prst="rect">
            <a:avLst/>
          </a:prstGeom>
          <a:noFill/>
          <a:ln>
            <a:noFill/>
          </a:ln>
        </p:spPr>
        <p:txBody>
          <a:bodyPr spcFirstLastPara="1" wrap="square" lIns="91425" tIns="45700" rIns="91425" bIns="45700" anchor="t" anchorCtr="0">
            <a:spAutoFit/>
          </a:bodyPr>
          <a:lstStyle/>
          <a:p>
            <a:pPr algn="just"/>
            <a:r>
              <a:rPr lang="pt-BR" sz="2000" b="0" i="0" dirty="0">
                <a:solidFill>
                  <a:srgbClr val="000000"/>
                </a:solidFill>
                <a:effectLst/>
                <a:latin typeface="Arial" panose="020B0604020202020204" pitchFamily="34" charset="0"/>
              </a:rPr>
              <a:t>III - para licitação em que se adote o critério de julgamento de maior lance, 15 (quinze) dias úteis;</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IV - para licitação em que se adote o critério de julgamento de técnica e preço ou de melhor técnica ou conteúdo artístico, 35 (trinta e cinco) dias úteis.</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1º Eventuais modificações no edital implicarão nova divulgação na mesma forma de sua divulgação inicial, além do cumprimento dos mesmos prazos dos atos e procedimentos originais, exceto quando a alteração não comprometer a formulação das propostas.</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590060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241118"/>
            <a:ext cx="10089300" cy="5616882"/>
          </a:xfrm>
          <a:prstGeom prst="rect">
            <a:avLst/>
          </a:prstGeom>
          <a:noFill/>
          <a:ln>
            <a:noFill/>
          </a:ln>
        </p:spPr>
        <p:txBody>
          <a:bodyPr spcFirstLastPara="1" wrap="square" lIns="91425" tIns="45700" rIns="91425" bIns="45700" anchor="t" anchorCtr="0">
            <a:spAutoFit/>
          </a:bodyPr>
          <a:lstStyle/>
          <a:p>
            <a:pPr algn="just"/>
            <a:r>
              <a:rPr lang="pt-BR" sz="2000" b="0" i="0" dirty="0">
                <a:solidFill>
                  <a:srgbClr val="000000"/>
                </a:solidFill>
                <a:effectLst/>
                <a:latin typeface="Arial" panose="020B0604020202020204" pitchFamily="34" charset="0"/>
              </a:rPr>
              <a:t>Art. 56. O modo de disputa poderá ser, isolada ou conjuntamente:</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 - aberto, hipótese em que os licitantes apresentarão suas propostas por meio de lances públicos e sucessivos, crescentes ou decrescentes;</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II - fechado, hipótese em que as propostas permanecerão em sigilo até a data e hora designadas para sua divulgação.</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1º A utilização isolada do modo de disputa fechado será vedada quando adotados os critérios de julgamento de menor preço ou de maior desconto.</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2º A utilização do modo de disputa aberto será vedada quando adotado o critério de julgamento de técnica e preço.</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algn="just"/>
            <a:r>
              <a:rPr lang="pt-BR" sz="2000" b="0" i="0" dirty="0">
                <a:solidFill>
                  <a:srgbClr val="000000"/>
                </a:solidFill>
                <a:effectLst/>
                <a:latin typeface="Arial" panose="020B0604020202020204" pitchFamily="34" charset="0"/>
              </a:rPr>
              <a:t>§ 3º Serão considerados intermediários os lances:</a:t>
            </a:r>
            <a:endParaRPr lang="pt-BR" sz="2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469158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003374"/>
            <a:ext cx="10089300" cy="6263213"/>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I - iguais ou inferiores ao maior já ofertado, quando adotado o critério de julgamento de maior lance;</a:t>
            </a:r>
            <a:endParaRPr lang="pt-BR" sz="18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iguais ou superiores ao menor já ofertado, quando adotados os demais critérios de julgamento.</a:t>
            </a:r>
            <a:endParaRPr lang="pt-BR" sz="18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4º Após a definição da melhor proposta, se a diferença em relação à proposta classificada em segundo lugar for de pelo menos 5% (cinco por cento), a Administração poderá admitir o reinício da disputa aberta, nos termos estabelecidos no instrumento convocatório, para a definição das demais colocações.</a:t>
            </a:r>
            <a:endParaRPr lang="pt-BR" sz="18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5º Nas licitações de obras ou serviços de engenharia, após o julgamento, o licitante vencedor deverá reelaborar e apresentar à Administração, por meio eletrônico, as planilhas com indicação dos quantitativos e dos custos unitários, bem como com detalhamento das Bonificações e Despesas Indiretas (BDI) e dos Encargos Sociais (ES), com os respectivos valores adequados ao valor final da proposta vencedora, admitida a utilização dos preços unitários, no caso de empreitada por preço global, empreitada integral, contratação </a:t>
            </a:r>
            <a:r>
              <a:rPr lang="pt-BR" sz="1800" b="0" i="0" dirty="0" err="1">
                <a:solidFill>
                  <a:srgbClr val="000000"/>
                </a:solidFill>
                <a:effectLst/>
                <a:latin typeface="Arial" panose="020B0604020202020204" pitchFamily="34" charset="0"/>
              </a:rPr>
              <a:t>semi-integrada</a:t>
            </a:r>
            <a:r>
              <a:rPr lang="pt-BR" sz="1800" b="0" i="0" dirty="0">
                <a:solidFill>
                  <a:srgbClr val="000000"/>
                </a:solidFill>
                <a:effectLst/>
                <a:latin typeface="Arial" panose="020B0604020202020204" pitchFamily="34" charset="0"/>
              </a:rPr>
              <a:t> e contratação integrada, exclusivamente para eventuais adequações indispensáveis no cronograma físico-financeiro e para balizar excepcional aditamento posterior do contrato.</a:t>
            </a:r>
            <a:endParaRPr lang="pt-BR" sz="1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42279514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003374"/>
            <a:ext cx="10089300" cy="4601219"/>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Art. 59. Serão desclassificadas as propostas que:</a:t>
            </a:r>
            <a:endParaRPr lang="pt-BR" sz="20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contiverem vícios insanáveis;</a:t>
            </a:r>
            <a:endParaRPr lang="pt-BR" sz="20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não obedecerem às especificações técnicas pormenorizadas no edital;</a:t>
            </a:r>
            <a:endParaRPr lang="pt-BR" sz="20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III - apresentarem preços inexequíveis ou permanecerem acima do orçamento estimado para a contratação;</a:t>
            </a:r>
            <a:endParaRPr lang="pt-BR" sz="20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IV - não tiverem sua exequibilidade demonstrada, quando exigido pela Administração;</a:t>
            </a:r>
            <a:endParaRPr lang="pt-BR" sz="20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V - apresentarem desconformidade com quaisquer outras exigências do edital, desde que insanável.</a:t>
            </a:r>
            <a:endParaRPr lang="pt-BR" sz="20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157558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003374"/>
            <a:ext cx="10089300" cy="5155217"/>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 1º A verificação da conformidade das propostas poderá ser feita exclusivamente em relação à proposta mais bem classificada.</a:t>
            </a:r>
            <a:endParaRPr lang="pt-BR" sz="18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2º A Administração poderá realizar diligências para aferir a exequibilidade das propostas ou exigir dos licitantes que ela seja demonstrada, conforme disposto no inciso IV do </a:t>
            </a:r>
            <a:r>
              <a:rPr lang="pt-BR" sz="1800" b="1" i="0" dirty="0">
                <a:solidFill>
                  <a:srgbClr val="000000"/>
                </a:solidFill>
                <a:effectLst/>
                <a:latin typeface="Arial" panose="020B0604020202020204" pitchFamily="34" charset="0"/>
              </a:rPr>
              <a:t>caput</a:t>
            </a:r>
            <a:r>
              <a:rPr lang="pt-BR" sz="1800" b="0" i="0" dirty="0">
                <a:solidFill>
                  <a:srgbClr val="000000"/>
                </a:solidFill>
                <a:effectLst/>
                <a:latin typeface="Arial" panose="020B0604020202020204" pitchFamily="34" charset="0"/>
              </a:rPr>
              <a:t> deste artigo.</a:t>
            </a:r>
            <a:endParaRPr lang="pt-BR" sz="18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3º No caso de obras e serviços de engenharia e arquitetura, para efeito de avaliação da exequibilidade e de sobrepreço, serão considerados o preço global, os quantitativos e os preços unitários tidos como relevantes, observado o critério de aceitabilidade de preços unitário e global a ser fixado no edital, conforme as especificidades do mercado correspondente.</a:t>
            </a:r>
            <a:endParaRPr lang="pt-BR" sz="18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4º No caso de obras e serviços de engenharia, serão consideradas inexequíveis as propostas cujos valores forem inferiores a 75% (setenta e cinco por cento) do valor orçado pela Administração.</a:t>
            </a:r>
            <a:endParaRPr lang="pt-BR" sz="18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789949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94278" y="1003374"/>
            <a:ext cx="10089300" cy="4047221"/>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Art. 61. Definido o resultado do julgamento, a Administração poderá negociar condições mais vantajosas com o primeiro colocado.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1º A negociação poderá ser feita com os demais licitantes, segundo a ordem de classificação inicialmente estabelecida, quando o primeiro colocado, mesmo após a negociação, for desclassificado em razão de sua proposta permanecer acima do preço máximo definido pela Administração.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2º A negociação será conduzida por agente de contratação ou comissão de contratação, na forma de regulamento, e, depois de concluída, terá seu resultado divulgado a todos os licitantes e anexado aos autos do processo licitatório.</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1145448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194862" y="1926918"/>
            <a:ext cx="10089300" cy="4047221"/>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Art. 62. A habilitação é a fase da licitação em que se verifica o conjunto de informações e documentos necessários e suficientes para demonstrar a capacidade do licitante de realizar o objeto da licitação, dividindo-se em:</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jurídica;</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técnica;</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III - fiscal, social e trabalhista;</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IV - econômico-financeira.</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8822173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82086" y="1021662"/>
            <a:ext cx="10089300" cy="5432216"/>
          </a:xfrm>
          <a:prstGeom prst="rect">
            <a:avLst/>
          </a:prstGeom>
          <a:noFill/>
          <a:ln>
            <a:noFill/>
          </a:ln>
        </p:spPr>
        <p:txBody>
          <a:bodyPr spcFirstLastPara="1" wrap="square" lIns="91425" tIns="45700" rIns="91425" bIns="45700" anchor="t" anchorCtr="0">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Art. 70. A documentação referida neste Capítulo poderá ser:</a:t>
            </a:r>
            <a:endParaRPr kumimoji="0" lang="pt-BR" altLang="pt-BR" sz="1800" b="0" i="0" u="none" strike="noStrike" cap="none" normalizeH="0" baseline="0" dirty="0">
              <a:ln>
                <a:noFill/>
              </a:ln>
              <a:solidFill>
                <a:schemeClr val="tx1"/>
              </a:solidFill>
              <a:effectLst/>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 - apresentada em original, por cópia ou por qualquer outro meio expressamente admitido pela Administração;</a:t>
            </a:r>
            <a:endParaRPr kumimoji="0" lang="pt-BR" altLang="pt-BR" sz="1800" b="0" i="0" u="none" strike="noStrike" cap="none" normalizeH="0" baseline="0" dirty="0">
              <a:ln>
                <a:noFill/>
              </a:ln>
              <a:solidFill>
                <a:schemeClr val="tx1"/>
              </a:solidFill>
              <a:effectLst/>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II - substituída por registro cadastral emitido por órgão ou entidade pública, desde que previsto no edital e que o registro tenha sido feito em obediência ao disposto nesta Lei;</a:t>
            </a:r>
            <a:endParaRPr kumimoji="0" lang="pt-BR" altLang="pt-BR" sz="1800" b="0" i="0" u="none" strike="noStrike" cap="none" normalizeH="0" baseline="0" dirty="0">
              <a:ln>
                <a:noFill/>
              </a:ln>
              <a:solidFill>
                <a:schemeClr val="tx1"/>
              </a:solidFill>
              <a:effectLst/>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III - dispensada, total ou parcialmente, nas contratações para entrega imediata, nas contratações em valores inferiores a 1/4 (um quarto) do limite para dispensa de licitação para compras em geral e nas contratações de produto para pesquisa e desenvolvimento até o valor de R$ 300.000,00 (trezentos mil reais).        </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4"/>
              </a:rPr>
              <a:t>(Vide Decreto nº 10.922, de 2021)</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5"/>
              </a:rPr>
              <a:t>(Vigência)</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6"/>
              </a:rPr>
              <a:t>(Vide Decreto nº 11.317, de 2022)</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7"/>
              </a:rPr>
              <a:t>Vigência</a:t>
            </a:r>
            <a:endParaRPr kumimoji="0" lang="pt-BR" altLang="pt-BR" sz="1800" b="0" i="0" u="none" strike="noStrike" cap="none" normalizeH="0" baseline="0" dirty="0">
              <a:ln>
                <a:noFill/>
              </a:ln>
              <a:solidFill>
                <a:schemeClr val="tx1"/>
              </a:solidFill>
              <a:effectLst/>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Parágrafo único. As empresas estrangeiras que não funcionem no País deverão apresentar documentos equivalentes, na forma de regulamento emitido pelo Poder Executivo federa</a:t>
            </a:r>
            <a:endParaRPr kumimoji="0" lang="pt-BR" altLang="pt-BR" sz="1800" b="0" i="0" u="none" strike="noStrike" cap="none" normalizeH="0" baseline="0" dirty="0">
              <a:ln>
                <a:noFill/>
              </a:ln>
              <a:solidFill>
                <a:schemeClr val="tx1"/>
              </a:solidFill>
              <a:effectLst/>
              <a:latin typeface="Arial" panose="020B0604020202020204" pitchFamily="34"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58445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9050">
              <a:lnSpc>
                <a:spcPct val="100000"/>
              </a:lnSpc>
            </a:pPr>
            <a:endParaRPr lang="pt-BR" sz="3200" b="0" strike="noStrike" spc="-1" dirty="0">
              <a:latin typeface="Arial" panose="020B0604020202020204"/>
            </a:endParaRPr>
          </a:p>
        </p:txBody>
      </p:sp>
      <p:sp>
        <p:nvSpPr>
          <p:cNvPr id="96" name="Google Shape;96;p5"/>
          <p:cNvSpPr txBox="1">
            <a:spLocks noGrp="1"/>
          </p:cNvSpPr>
          <p:nvPr>
            <p:ph type="body" idx="1"/>
          </p:nvPr>
        </p:nvSpPr>
        <p:spPr>
          <a:xfrm>
            <a:off x="838200" y="1243584"/>
            <a:ext cx="9073896" cy="4901184"/>
          </a:xfrm>
          <a:prstGeom prst="rect">
            <a:avLst/>
          </a:prstGeom>
        </p:spPr>
        <p:txBody>
          <a:bodyPr spcFirstLastPara="1" wrap="square" lIns="91425" tIns="45700" rIns="91425" bIns="45700" anchor="t" anchorCtr="0">
            <a:normAutofit lnSpcReduction="10000"/>
          </a:bodyPr>
          <a:lstStyle/>
          <a:p>
            <a:pPr indent="-171450">
              <a:lnSpc>
                <a:spcPct val="90000"/>
              </a:lnSpc>
              <a:spcBef>
                <a:spcPts val="485"/>
              </a:spcBef>
              <a:buFont typeface="Arial" panose="020B0604020202020204" pitchFamily="34" charset="0"/>
              <a:buChar char="•"/>
            </a:pPr>
            <a:r>
              <a:rPr lang="en-US" sz="2800" spc="-1" dirty="0"/>
              <a:t>CAPÍTULO IV</a:t>
            </a:r>
          </a:p>
          <a:p>
            <a:pPr indent="-171450">
              <a:lnSpc>
                <a:spcPct val="90000"/>
              </a:lnSpc>
              <a:spcBef>
                <a:spcPts val="485"/>
              </a:spcBef>
              <a:buFont typeface="Arial" panose="020B0604020202020204" pitchFamily="34" charset="0"/>
              <a:buChar char="•"/>
            </a:pPr>
            <a:r>
              <a:rPr lang="en-US" sz="2800" spc="-1" dirty="0"/>
              <a:t>DOS AGENTES PÚBLICOS</a:t>
            </a:r>
          </a:p>
          <a:p>
            <a:pPr indent="-171450">
              <a:lnSpc>
                <a:spcPct val="90000"/>
              </a:lnSpc>
              <a:spcBef>
                <a:spcPts val="485"/>
              </a:spcBef>
              <a:buFont typeface="Arial" panose="020B0604020202020204" pitchFamily="34" charset="0"/>
              <a:buChar char="•"/>
            </a:pPr>
            <a:r>
              <a:rPr lang="en-US" sz="2800" spc="-1" dirty="0"/>
              <a:t>Art. 7º [...]</a:t>
            </a:r>
          </a:p>
          <a:p>
            <a:pPr indent="-171450">
              <a:lnSpc>
                <a:spcPct val="90000"/>
              </a:lnSpc>
              <a:spcBef>
                <a:spcPts val="485"/>
              </a:spcBef>
              <a:buFont typeface="Arial" panose="020B0604020202020204" pitchFamily="34" charset="0"/>
              <a:buChar char="•"/>
            </a:pPr>
            <a:r>
              <a:rPr lang="en-US" sz="2800" spc="-1" dirty="0"/>
              <a:t>I - </a:t>
            </a:r>
            <a:r>
              <a:rPr lang="en-US" sz="2800" spc="-1" dirty="0" err="1"/>
              <a:t>sejam</a:t>
            </a:r>
            <a:r>
              <a:rPr lang="en-US" sz="2800" spc="-1" dirty="0"/>
              <a:t>, </a:t>
            </a:r>
            <a:r>
              <a:rPr lang="en-US" sz="2800" b="1" u="sng" spc="-1" dirty="0" err="1"/>
              <a:t>preferencialmente</a:t>
            </a:r>
            <a:r>
              <a:rPr lang="en-US" sz="2800" spc="-1" dirty="0"/>
              <a:t>, </a:t>
            </a:r>
            <a:r>
              <a:rPr lang="en-US" sz="2800" spc="-1" dirty="0" err="1"/>
              <a:t>servidor</a:t>
            </a:r>
            <a:r>
              <a:rPr lang="en-US" sz="2800" spc="-1" dirty="0"/>
              <a:t> </a:t>
            </a:r>
            <a:r>
              <a:rPr lang="en-US" sz="2800" spc="-1" dirty="0" err="1"/>
              <a:t>efetivo</a:t>
            </a:r>
            <a:r>
              <a:rPr lang="en-US" sz="2800" spc="-1" dirty="0"/>
              <a:t> </a:t>
            </a:r>
            <a:r>
              <a:rPr lang="en-US" sz="2800" spc="-1" dirty="0" err="1"/>
              <a:t>ou</a:t>
            </a:r>
            <a:r>
              <a:rPr lang="en-US" sz="2800" spc="-1" dirty="0"/>
              <a:t> </a:t>
            </a:r>
            <a:r>
              <a:rPr lang="en-US" sz="2800" spc="-1" dirty="0" err="1"/>
              <a:t>empregado</a:t>
            </a:r>
            <a:r>
              <a:rPr lang="en-US" sz="2800" spc="-1" dirty="0"/>
              <a:t> </a:t>
            </a:r>
            <a:r>
              <a:rPr lang="en-US" sz="2800" spc="-1" dirty="0" err="1"/>
              <a:t>público</a:t>
            </a:r>
            <a:r>
              <a:rPr lang="en-US" sz="2800" spc="-1" dirty="0"/>
              <a:t> dos </a:t>
            </a:r>
            <a:r>
              <a:rPr lang="en-US" sz="2800" spc="-1" dirty="0" err="1"/>
              <a:t>quadros</a:t>
            </a:r>
            <a:r>
              <a:rPr lang="en-US" sz="2800" spc="-1" dirty="0"/>
              <a:t> </a:t>
            </a:r>
            <a:r>
              <a:rPr lang="en-US" sz="2800" spc="-1" dirty="0" err="1"/>
              <a:t>permanentes</a:t>
            </a:r>
            <a:r>
              <a:rPr lang="en-US" sz="2800" spc="-1" dirty="0"/>
              <a:t> da </a:t>
            </a:r>
            <a:r>
              <a:rPr lang="en-US" sz="2800" spc="-1" dirty="0" err="1"/>
              <a:t>Administração</a:t>
            </a:r>
            <a:r>
              <a:rPr lang="en-US" sz="2800" spc="-1" dirty="0"/>
              <a:t> </a:t>
            </a:r>
            <a:r>
              <a:rPr lang="en-US" sz="2800" spc="-1" dirty="0" err="1"/>
              <a:t>Pública</a:t>
            </a:r>
            <a:r>
              <a:rPr lang="en-US" sz="2800" spc="-1" dirty="0"/>
              <a:t>;</a:t>
            </a:r>
          </a:p>
          <a:p>
            <a:pPr indent="-171450">
              <a:lnSpc>
                <a:spcPct val="90000"/>
              </a:lnSpc>
              <a:spcBef>
                <a:spcPts val="485"/>
              </a:spcBef>
              <a:buFont typeface="Arial" panose="020B0604020202020204" pitchFamily="34" charset="0"/>
              <a:buChar char="•"/>
            </a:pPr>
            <a:endParaRPr lang="en-US" sz="2800" spc="-1" dirty="0"/>
          </a:p>
          <a:p>
            <a:pPr indent="-171450">
              <a:lnSpc>
                <a:spcPct val="90000"/>
              </a:lnSpc>
              <a:spcBef>
                <a:spcPts val="485"/>
              </a:spcBef>
              <a:buFont typeface="Arial" panose="020B0604020202020204" pitchFamily="34" charset="0"/>
              <a:buChar char="•"/>
            </a:pPr>
            <a:r>
              <a:rPr lang="en-US" sz="2800" spc="-1" dirty="0"/>
              <a:t>II - </a:t>
            </a:r>
            <a:r>
              <a:rPr lang="en-US" sz="2800" spc="-1" dirty="0" err="1"/>
              <a:t>tenham</a:t>
            </a:r>
            <a:r>
              <a:rPr lang="en-US" sz="2800" spc="-1" dirty="0"/>
              <a:t> </a:t>
            </a:r>
            <a:r>
              <a:rPr lang="en-US" sz="2800" spc="-1" dirty="0" err="1"/>
              <a:t>atribuições</a:t>
            </a:r>
            <a:r>
              <a:rPr lang="en-US" sz="2800" spc="-1" dirty="0"/>
              <a:t> </a:t>
            </a:r>
            <a:r>
              <a:rPr lang="en-US" sz="2800" spc="-1" dirty="0" err="1"/>
              <a:t>relacionadas</a:t>
            </a:r>
            <a:r>
              <a:rPr lang="en-US" sz="2800" spc="-1" dirty="0"/>
              <a:t> a </a:t>
            </a:r>
            <a:r>
              <a:rPr lang="en-US" sz="2800" spc="-1" dirty="0" err="1"/>
              <a:t>licitações</a:t>
            </a:r>
            <a:r>
              <a:rPr lang="en-US" sz="2800" spc="-1" dirty="0"/>
              <a:t> e </a:t>
            </a:r>
            <a:r>
              <a:rPr lang="en-US" sz="2800" spc="-1" dirty="0" err="1"/>
              <a:t>contratos</a:t>
            </a:r>
            <a:r>
              <a:rPr lang="en-US" sz="2800" spc="-1" dirty="0"/>
              <a:t> </a:t>
            </a:r>
            <a:r>
              <a:rPr lang="en-US" sz="2800" spc="-1" dirty="0" err="1"/>
              <a:t>ou</a:t>
            </a:r>
            <a:r>
              <a:rPr lang="en-US" sz="2800" spc="-1" dirty="0"/>
              <a:t> </a:t>
            </a:r>
            <a:r>
              <a:rPr lang="en-US" sz="2800" spc="-1" dirty="0" err="1"/>
              <a:t>possuam</a:t>
            </a:r>
            <a:r>
              <a:rPr lang="en-US" sz="2800" spc="-1" dirty="0"/>
              <a:t> </a:t>
            </a:r>
            <a:r>
              <a:rPr lang="en-US" sz="2800" b="1" u="sng" spc="-1" dirty="0" err="1"/>
              <a:t>formação</a:t>
            </a:r>
            <a:r>
              <a:rPr lang="en-US" sz="2800" b="1" u="sng" spc="-1" dirty="0"/>
              <a:t> </a:t>
            </a:r>
            <a:r>
              <a:rPr lang="en-US" sz="2800" b="1" u="sng" spc="-1" dirty="0" err="1"/>
              <a:t>compatível</a:t>
            </a:r>
            <a:r>
              <a:rPr lang="en-US" sz="2800" b="1" u="sng" spc="-1" dirty="0"/>
              <a:t> </a:t>
            </a:r>
            <a:r>
              <a:rPr lang="en-US" sz="2800" b="1" u="sng" spc="-1" dirty="0" err="1"/>
              <a:t>ou</a:t>
            </a:r>
            <a:r>
              <a:rPr lang="en-US" sz="2800" b="1" u="sng" spc="-1" dirty="0"/>
              <a:t> </a:t>
            </a:r>
            <a:r>
              <a:rPr lang="en-US" sz="2800" b="1" u="sng" spc="-1" dirty="0" err="1"/>
              <a:t>qualificação</a:t>
            </a:r>
            <a:r>
              <a:rPr lang="en-US" sz="2800" b="1" u="sng" spc="-1" dirty="0"/>
              <a:t> </a:t>
            </a:r>
            <a:r>
              <a:rPr lang="en-US" sz="2800" b="1" u="sng" spc="-1" dirty="0" err="1"/>
              <a:t>atestada</a:t>
            </a:r>
            <a:r>
              <a:rPr lang="en-US" sz="2800" b="1" u="sng" spc="-1" dirty="0"/>
              <a:t> </a:t>
            </a:r>
            <a:r>
              <a:rPr lang="en-US" sz="2800" b="1" u="sng" spc="-1" dirty="0" err="1"/>
              <a:t>por</a:t>
            </a:r>
            <a:r>
              <a:rPr lang="en-US" sz="2800" b="1" u="sng" spc="-1" dirty="0"/>
              <a:t> </a:t>
            </a:r>
            <a:r>
              <a:rPr lang="en-US" sz="2800" b="1" u="sng" spc="-1" dirty="0" err="1"/>
              <a:t>certificação</a:t>
            </a:r>
            <a:r>
              <a:rPr lang="en-US" sz="2800" b="1" u="sng" spc="-1" dirty="0"/>
              <a:t> </a:t>
            </a:r>
            <a:r>
              <a:rPr lang="en-US" sz="2800" b="1" u="sng" spc="-1" dirty="0" err="1"/>
              <a:t>profissional</a:t>
            </a:r>
            <a:r>
              <a:rPr lang="en-US" sz="2800" b="1" u="sng" spc="-1" dirty="0"/>
              <a:t> </a:t>
            </a:r>
            <a:r>
              <a:rPr lang="en-US" sz="2800" b="1" u="sng" spc="-1" dirty="0" err="1"/>
              <a:t>emitida</a:t>
            </a:r>
            <a:r>
              <a:rPr lang="en-US" sz="2800" b="1" u="sng" spc="-1" dirty="0"/>
              <a:t> </a:t>
            </a:r>
            <a:r>
              <a:rPr lang="en-US" sz="2800" b="1" u="sng" spc="-1" dirty="0" err="1"/>
              <a:t>por</a:t>
            </a:r>
            <a:r>
              <a:rPr lang="en-US" sz="2800" b="1" u="sng" spc="-1" dirty="0"/>
              <a:t> </a:t>
            </a:r>
            <a:r>
              <a:rPr lang="en-US" sz="2800" b="1" u="sng" spc="-1" dirty="0" err="1"/>
              <a:t>escola</a:t>
            </a:r>
            <a:r>
              <a:rPr lang="en-US" sz="2800" b="1" u="sng" spc="-1" dirty="0"/>
              <a:t> de </a:t>
            </a:r>
            <a:r>
              <a:rPr lang="en-US" sz="2800" b="1" u="sng" spc="-1" dirty="0" err="1"/>
              <a:t>governo</a:t>
            </a:r>
            <a:r>
              <a:rPr lang="en-US" sz="2800" b="1" u="sng" spc="-1" dirty="0"/>
              <a:t> </a:t>
            </a:r>
            <a:r>
              <a:rPr lang="en-US" sz="2800" b="1" u="sng" spc="-1" dirty="0" err="1"/>
              <a:t>criada</a:t>
            </a:r>
            <a:r>
              <a:rPr lang="en-US" sz="2800" b="1" u="sng" spc="-1" dirty="0"/>
              <a:t> e </a:t>
            </a:r>
            <a:r>
              <a:rPr lang="en-US" sz="2800" b="1" u="sng" spc="-1" dirty="0" err="1"/>
              <a:t>mantida</a:t>
            </a:r>
            <a:r>
              <a:rPr lang="en-US" sz="2800" b="1" u="sng" spc="-1" dirty="0"/>
              <a:t> </a:t>
            </a:r>
            <a:r>
              <a:rPr lang="en-US" sz="2800" b="1" u="sng" spc="-1" dirty="0" err="1"/>
              <a:t>pelo</a:t>
            </a:r>
            <a:r>
              <a:rPr lang="en-US" sz="2800" b="1" u="sng" spc="-1" dirty="0"/>
              <a:t> </a:t>
            </a:r>
            <a:r>
              <a:rPr lang="en-US" sz="2800" b="1" u="sng" spc="-1" dirty="0" err="1"/>
              <a:t>poder</a:t>
            </a:r>
            <a:r>
              <a:rPr lang="en-US" sz="2800" b="1" u="sng" spc="-1" dirty="0"/>
              <a:t> </a:t>
            </a:r>
            <a:r>
              <a:rPr lang="en-US" sz="2800" b="1" u="sng" spc="-1" dirty="0" err="1"/>
              <a:t>público</a:t>
            </a:r>
            <a:r>
              <a:rPr lang="en-US" sz="2800" spc="-1" dirty="0"/>
              <a:t>; e</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1387914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82086" y="1021662"/>
            <a:ext cx="10089300" cy="4047221"/>
          </a:xfrm>
          <a:prstGeom prst="rect">
            <a:avLst/>
          </a:prstGeom>
          <a:noFill/>
          <a:ln>
            <a:noFill/>
          </a:ln>
        </p:spPr>
        <p:txBody>
          <a:bodyPr spcFirstLastPara="1" wrap="square" lIns="91425" tIns="45700" rIns="91425" bIns="45700" anchor="t" anchorCtr="0">
            <a:spAutoFit/>
          </a:bodyPr>
          <a:lstStyle/>
          <a:p>
            <a:pPr algn="ctr"/>
            <a:r>
              <a:rPr lang="pt-BR" sz="1800" b="0" i="0" dirty="0">
                <a:solidFill>
                  <a:srgbClr val="000000"/>
                </a:solidFill>
                <a:effectLst/>
                <a:latin typeface="Arial" panose="020B0604020202020204" pitchFamily="34" charset="0"/>
              </a:rPr>
              <a:t>DAS IMPUGNAÇÕES, DOS PEDIDOS DE ESCLARECIMENTO E DOS RECURSOS</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endParaRPr lang="pt-BR" sz="1800" dirty="0">
              <a:solidFill>
                <a:srgbClr val="000000"/>
              </a:solidFill>
            </a:endParaRPr>
          </a:p>
          <a:p>
            <a:pPr algn="just"/>
            <a:r>
              <a:rPr lang="pt-BR" sz="1800" b="0" i="0" dirty="0">
                <a:solidFill>
                  <a:srgbClr val="000000"/>
                </a:solidFill>
                <a:effectLst/>
                <a:latin typeface="Arial" panose="020B0604020202020204" pitchFamily="34" charset="0"/>
              </a:rPr>
              <a:t>Art. 164. Qualquer pessoa é parte legítima para impugnar edital de licitação por irregularidade na aplicação desta Lei ou para solicitar esclarecimento sobre os seus termos, devendo protocolar o pedido até 3 (três) dias úteis antes da data de abertura do certame.</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endParaRPr lang="pt-BR" sz="1800" dirty="0">
              <a:solidFill>
                <a:srgbClr val="000000"/>
              </a:solidFill>
            </a:endParaRPr>
          </a:p>
          <a:p>
            <a:pPr algn="just"/>
            <a:r>
              <a:rPr lang="pt-BR" sz="1800" b="0" i="0" dirty="0">
                <a:solidFill>
                  <a:srgbClr val="000000"/>
                </a:solidFill>
                <a:effectLst/>
                <a:latin typeface="Arial" panose="020B0604020202020204" pitchFamily="34" charset="0"/>
              </a:rPr>
              <a:t>Parágrafo único. A resposta à impugnação ou ao pedido de esclarecimento será divulgada em sítio eletrônico oficial no prazo de até 3 (três) dias úteis, limitado ao último dia útil anterior à data da abertura do certame.</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28863603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82086" y="1021662"/>
            <a:ext cx="10089300" cy="5155217"/>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Art. 165. Dos atos da Administração decorrentes da aplicação desta Lei cabem:</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recurso, no prazo de 3 (três) dias úteis, contado da data de intimação ou de lavratura da ata, em face de:</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a) ato que defira ou indefira pedido de pré-qualificação de interessado ou de inscrição em registro cadastral, sua alteração ou cancelamento;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b) julgamento das propostas;</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c) ato de habilitação ou inabilitação de licitante;</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d) anulação ou revogação da licitação;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e) extinção do contrato, quando determinada por ato unilateral e escrito da Administração;</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39233256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332022" y="575603"/>
            <a:ext cx="10515600" cy="107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pt-BR" sz="3100" b="1" dirty="0"/>
              <a:t>LEI 14.133/21</a:t>
            </a:r>
            <a:br>
              <a:rPr lang="pt-BR" sz="3100" b="1" dirty="0"/>
            </a:br>
            <a:endParaRPr sz="3100" b="1" dirty="0"/>
          </a:p>
          <a:p>
            <a:pPr marL="0" lvl="0" indent="0" algn="l" rtl="0">
              <a:lnSpc>
                <a:spcPct val="90000"/>
              </a:lnSpc>
              <a:spcBef>
                <a:spcPts val="0"/>
              </a:spcBef>
              <a:spcAft>
                <a:spcPts val="0"/>
              </a:spcAft>
              <a:buClr>
                <a:schemeClr val="dk1"/>
              </a:buClr>
              <a:buSzPts val="4400"/>
              <a:buFont typeface="Calibri"/>
              <a:buNone/>
            </a:pPr>
            <a:endParaRPr b="1" dirty="0"/>
          </a:p>
        </p:txBody>
      </p:sp>
      <p:sp>
        <p:nvSpPr>
          <p:cNvPr id="195" name="Google Shape;195;p9"/>
          <p:cNvSpPr/>
          <p:nvPr/>
        </p:nvSpPr>
        <p:spPr>
          <a:xfrm>
            <a:off x="210102" y="1650203"/>
            <a:ext cx="10089300" cy="4324220"/>
          </a:xfrm>
          <a:prstGeom prst="rect">
            <a:avLst/>
          </a:prstGeom>
          <a:noFill/>
          <a:ln>
            <a:noFill/>
          </a:ln>
        </p:spPr>
        <p:txBody>
          <a:bodyPr spcFirstLastPara="1" wrap="square" lIns="91425" tIns="45700" rIns="91425" bIns="45700" anchor="t" anchorCtr="0">
            <a:spAutoFit/>
          </a:bodyPr>
          <a:lstStyle/>
          <a:p>
            <a:pPr algn="just"/>
            <a:r>
              <a:rPr lang="pt-BR" sz="1800" b="0" i="0" dirty="0">
                <a:solidFill>
                  <a:srgbClr val="000000"/>
                </a:solidFill>
                <a:effectLst/>
                <a:latin typeface="Arial" panose="020B0604020202020204" pitchFamily="34" charset="0"/>
              </a:rPr>
              <a:t>II - pedido de reconsideração, no prazo de 3 (três) dias úteis, contado da data de intimação, relativamente a ato do qual não caiba recurso hierárquico.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 1º Quanto ao recurso apresentado em virtude do disposto nas alíneas “b” e “c” do inciso I do </a:t>
            </a:r>
            <a:r>
              <a:rPr lang="pt-BR" sz="1800" b="1" i="0" dirty="0">
                <a:solidFill>
                  <a:srgbClr val="000000"/>
                </a:solidFill>
                <a:effectLst/>
                <a:latin typeface="Arial" panose="020B0604020202020204" pitchFamily="34" charset="0"/>
              </a:rPr>
              <a:t>caput</a:t>
            </a:r>
            <a:r>
              <a:rPr lang="pt-BR" sz="1800" b="0" i="0" dirty="0">
                <a:solidFill>
                  <a:srgbClr val="000000"/>
                </a:solidFill>
                <a:effectLst/>
                <a:latin typeface="Arial" panose="020B0604020202020204" pitchFamily="34" charset="0"/>
              </a:rPr>
              <a:t> deste artigo, serão observadas as seguintes disposições:</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 - a intenção de recorrer deverá ser manifestada imediatamente, sob pena de preclusão, e o prazo para apresentação das razões recursais previsto no inciso I do </a:t>
            </a:r>
            <a:r>
              <a:rPr lang="pt-BR" sz="1800" b="1" i="0" dirty="0">
                <a:solidFill>
                  <a:srgbClr val="000000"/>
                </a:solidFill>
                <a:effectLst/>
                <a:latin typeface="Arial" panose="020B0604020202020204" pitchFamily="34" charset="0"/>
              </a:rPr>
              <a:t>caput</a:t>
            </a:r>
            <a:r>
              <a:rPr lang="pt-BR" sz="1800" b="0" i="0" dirty="0">
                <a:solidFill>
                  <a:srgbClr val="000000"/>
                </a:solidFill>
                <a:effectLst/>
                <a:latin typeface="Arial" panose="020B0604020202020204" pitchFamily="34" charset="0"/>
              </a:rPr>
              <a:t> deste artigo será iniciado na data de intimação ou de lavratura da ata de habilitação ou inabilitação ou, na hipótese de adoção da inversão de fases prevista no </a:t>
            </a:r>
            <a:r>
              <a:rPr lang="pt-BR" sz="1800" b="0" i="0" dirty="0">
                <a:solidFill>
                  <a:srgbClr val="000000"/>
                </a:solidFill>
                <a:effectLst/>
                <a:latin typeface="Arial" panose="020B0604020202020204" pitchFamily="34" charset="0"/>
                <a:hlinkClick r:id="rId4"/>
              </a:rPr>
              <a:t>§ 1º do art. 17 desta Lei</a:t>
            </a:r>
            <a:r>
              <a:rPr lang="pt-BR" sz="1800" b="0" i="0" dirty="0">
                <a:solidFill>
                  <a:srgbClr val="000000"/>
                </a:solidFill>
                <a:effectLst/>
                <a:latin typeface="Arial" panose="020B0604020202020204" pitchFamily="34" charset="0"/>
              </a:rPr>
              <a:t>, da ata de julgamento;</a:t>
            </a:r>
            <a:endParaRPr lang="pt-BR" sz="2400" b="0" i="0" dirty="0">
              <a:solidFill>
                <a:srgbClr val="000000"/>
              </a:solidFill>
              <a:effectLst/>
              <a:latin typeface="Times New Roman" panose="02020603050405020304" pitchFamily="18" charset="0"/>
            </a:endParaRPr>
          </a:p>
          <a:p>
            <a:pPr algn="just"/>
            <a:endParaRPr lang="pt-BR" sz="1800" b="0" i="0" dirty="0">
              <a:solidFill>
                <a:srgbClr val="000000"/>
              </a:solidFill>
              <a:effectLst/>
              <a:latin typeface="Arial" panose="020B0604020202020204" pitchFamily="34" charset="0"/>
            </a:endParaRPr>
          </a:p>
          <a:p>
            <a:pPr algn="just"/>
            <a:r>
              <a:rPr lang="pt-BR" sz="1800" b="0" i="0" dirty="0">
                <a:solidFill>
                  <a:srgbClr val="000000"/>
                </a:solidFill>
                <a:effectLst/>
                <a:latin typeface="Arial" panose="020B0604020202020204" pitchFamily="34" charset="0"/>
              </a:rPr>
              <a:t>II - a apreciação dar-se-á em fase única.</a:t>
            </a:r>
            <a:endParaRPr lang="pt-BR" sz="2400" b="0" i="0" dirty="0">
              <a:solidFill>
                <a:srgbClr val="000000"/>
              </a:solidFill>
              <a:effectLst/>
              <a:latin typeface="Times New Roman" panose="02020603050405020304" pitchFamily="18" charset="0"/>
            </a:endParaRPr>
          </a:p>
          <a:p>
            <a:pPr algn="just"/>
            <a:endParaRPr lang="pt-BR" sz="2000" b="0" i="0" dirty="0">
              <a:solidFill>
                <a:srgbClr val="000000"/>
              </a:solidFill>
              <a:effectLst/>
              <a:latin typeface="Arial" panose="020B0604020202020204" pitchFamily="34" charset="0"/>
            </a:endParaRPr>
          </a:p>
          <a:p>
            <a:pPr marL="0" marR="0" lvl="0" indent="0" algn="l" rtl="0">
              <a:spcBef>
                <a:spcPts val="0"/>
              </a:spcBef>
              <a:spcAft>
                <a:spcPts val="0"/>
              </a:spcAft>
              <a:buNone/>
            </a:pPr>
            <a:endParaRPr lang="pt-BR" sz="19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40102128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LEI 14.133/21</a:t>
            </a:r>
            <a:endParaRPr sz="3800" b="1" dirty="0"/>
          </a:p>
        </p:txBody>
      </p:sp>
      <p:sp>
        <p:nvSpPr>
          <p:cNvPr id="296" name="Google Shape;296;g1e0b92f8043_3_70"/>
          <p:cNvSpPr txBox="1"/>
          <p:nvPr/>
        </p:nvSpPr>
        <p:spPr>
          <a:xfrm>
            <a:off x="0" y="2185125"/>
            <a:ext cx="10707300" cy="1022557"/>
          </a:xfrm>
          <a:prstGeom prst="rect">
            <a:avLst/>
          </a:prstGeom>
          <a:noFill/>
          <a:ln>
            <a:noFill/>
          </a:ln>
        </p:spPr>
        <p:txBody>
          <a:bodyPr spcFirstLastPara="1" wrap="square" lIns="91425" tIns="91425" rIns="91425" bIns="91425" anchor="t" anchorCtr="0">
            <a:spAutoFit/>
          </a:bodyPr>
          <a:lstStyle/>
          <a:p>
            <a:pPr marL="76200" marR="76200" lvl="0" indent="0" algn="just" rtl="0">
              <a:lnSpc>
                <a:spcPct val="115000"/>
              </a:lnSpc>
              <a:spcBef>
                <a:spcPts val="600"/>
              </a:spcBef>
              <a:spcAft>
                <a:spcPts val="0"/>
              </a:spcAft>
              <a:buNone/>
            </a:pPr>
            <a:endParaRPr sz="2300" b="1" dirty="0">
              <a:solidFill>
                <a:schemeClr val="dk1"/>
              </a:solidFill>
              <a:latin typeface="Calibri"/>
              <a:ea typeface="Calibri"/>
              <a:cs typeface="Calibri"/>
              <a:sym typeface="Calibri"/>
            </a:endParaRPr>
          </a:p>
          <a:p>
            <a:pPr marL="0" lvl="0" indent="0" algn="l" rtl="0">
              <a:spcBef>
                <a:spcPts val="600"/>
              </a:spcBef>
              <a:spcAft>
                <a:spcPts val="0"/>
              </a:spcAft>
              <a:buNone/>
            </a:pPr>
            <a:endParaRPr sz="1800" dirty="0">
              <a:solidFill>
                <a:schemeClr val="dk1"/>
              </a:solidFill>
            </a:endParaRP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298704" y="1583242"/>
            <a:ext cx="10515600" cy="4351338"/>
          </a:xfrm>
        </p:spPr>
        <p:txBody>
          <a:bodyPr>
            <a:normAutofit fontScale="77500" lnSpcReduction="20000"/>
          </a:bodyPr>
          <a:lstStyle/>
          <a:p>
            <a:pPr algn="just">
              <a:lnSpc>
                <a:spcPct val="100000"/>
              </a:lnSpc>
            </a:pPr>
            <a:r>
              <a:rPr lang="pt-BR" sz="2800" spc="-1" dirty="0">
                <a:latin typeface="Arial" panose="020B0604020202020204"/>
                <a:ea typeface="Arial" panose="020B0604020202020204"/>
              </a:rPr>
              <a:t>Do Processo de Contratação Direta</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spc="-1" dirty="0">
                <a:latin typeface="Arial" panose="020B0604020202020204"/>
                <a:ea typeface="Arial" panose="020B0604020202020204"/>
              </a:rPr>
              <a:t>Art. 72. O processo de contratação direta, que compreende os casos de inexigibilidade e de dispensa de licitação, deverá ser instruído com os seguintes documentos:</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spc="-1" dirty="0">
                <a:latin typeface="Arial" panose="020B0604020202020204"/>
                <a:ea typeface="Arial" panose="020B0604020202020204"/>
              </a:rPr>
              <a:t>I - documento de formalização de demanda e, se for o caso, estudo técnico preliminar, análise de riscos, termo de referência, projeto básico ou projeto executivo;</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spc="-1" dirty="0">
                <a:latin typeface="Arial" panose="020B0604020202020204"/>
                <a:ea typeface="Arial" panose="020B0604020202020204"/>
              </a:rPr>
              <a:t>II - estimativa de despesa, que deverá ser calculada na forma estabelecida no art. 23 desta Lei; </a:t>
            </a:r>
            <a:endParaRPr lang="pt-BR" sz="2800" spc="-1" dirty="0">
              <a:latin typeface="Arial" panose="020B0604020202020204"/>
            </a:endParaRPr>
          </a:p>
          <a:p>
            <a:endParaRPr lang="pt-B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296" name="Google Shape;296;g1e0b92f8043_3_70"/>
          <p:cNvSpPr txBox="1"/>
          <p:nvPr/>
        </p:nvSpPr>
        <p:spPr>
          <a:xfrm>
            <a:off x="0" y="2185125"/>
            <a:ext cx="10707300" cy="3253200"/>
          </a:xfrm>
          <a:prstGeom prst="rect">
            <a:avLst/>
          </a:prstGeom>
          <a:noFill/>
          <a:ln>
            <a:noFill/>
          </a:ln>
        </p:spPr>
        <p:txBody>
          <a:bodyPr spcFirstLastPara="1" wrap="square" lIns="91425" tIns="91425" rIns="91425" bIns="91425" anchor="t" anchorCtr="0">
            <a:spAutoFit/>
          </a:bodyPr>
          <a:lstStyle/>
          <a:p>
            <a:pPr marL="76200" marR="76200" lvl="0" indent="0" algn="just" rtl="0">
              <a:lnSpc>
                <a:spcPct val="115000"/>
              </a:lnSpc>
              <a:spcBef>
                <a:spcPts val="600"/>
              </a:spcBef>
              <a:spcAft>
                <a:spcPts val="0"/>
              </a:spcAft>
              <a:buNone/>
            </a:pPr>
            <a:r>
              <a:rPr lang="pt-BR" sz="4200" b="1">
                <a:solidFill>
                  <a:schemeClr val="dk1"/>
                </a:solidFill>
                <a:latin typeface="Calibri"/>
                <a:ea typeface="Calibri"/>
                <a:cs typeface="Calibri"/>
                <a:sym typeface="Calibri"/>
              </a:rPr>
              <a:t>Art. 1º </a:t>
            </a:r>
            <a:r>
              <a:rPr lang="pt-BR" sz="4200">
                <a:solidFill>
                  <a:schemeClr val="dk1"/>
                </a:solidFill>
                <a:latin typeface="Calibri"/>
                <a:ea typeface="Calibri"/>
                <a:cs typeface="Calibri"/>
                <a:sym typeface="Calibri"/>
              </a:rPr>
              <a:t>Esta Instrução Normativa dispõe sobre a dispensa de licitação, na forma eletrônica, de que trata a Lei nº 14.133, de 1º de abril de 2021</a:t>
            </a:r>
            <a:endParaRPr sz="460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endParaRPr sz="2300" b="1">
              <a:solidFill>
                <a:schemeClr val="dk1"/>
              </a:solidFill>
              <a:latin typeface="Calibri"/>
              <a:ea typeface="Calibri"/>
              <a:cs typeface="Calibri"/>
              <a:sym typeface="Calibri"/>
            </a:endParaRPr>
          </a:p>
          <a:p>
            <a:pPr marL="0" lvl="0" indent="0" algn="l" rtl="0">
              <a:spcBef>
                <a:spcPts val="600"/>
              </a:spcBef>
              <a:spcAft>
                <a:spcPts val="0"/>
              </a:spcAft>
              <a:buNone/>
            </a:pPr>
            <a:endParaRPr sz="1800">
              <a:solidFill>
                <a:schemeClr val="dk1"/>
              </a:solidFill>
            </a:endParaRPr>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21856865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85000" lnSpcReduction="20000"/>
          </a:bodyPr>
          <a:lstStyle/>
          <a:p>
            <a:pPr marL="76200" marR="76200" lvl="0" indent="0" algn="just" rtl="0">
              <a:lnSpc>
                <a:spcPct val="115000"/>
              </a:lnSpc>
              <a:spcBef>
                <a:spcPts val="600"/>
              </a:spcBef>
              <a:spcAft>
                <a:spcPts val="0"/>
              </a:spcAft>
              <a:buNone/>
            </a:pPr>
            <a:r>
              <a:rPr lang="pt-BR" sz="2800" b="1" dirty="0">
                <a:solidFill>
                  <a:schemeClr val="dk1"/>
                </a:solidFill>
                <a:latin typeface="Calibri"/>
                <a:ea typeface="Calibri"/>
                <a:cs typeface="Calibri"/>
                <a:sym typeface="Calibri"/>
              </a:rPr>
              <a:t>Art. 4º</a:t>
            </a:r>
            <a:r>
              <a:rPr lang="pt-BR" sz="2800" dirty="0">
                <a:solidFill>
                  <a:schemeClr val="dk1"/>
                </a:solidFill>
                <a:latin typeface="Calibri"/>
                <a:ea typeface="Calibri"/>
                <a:cs typeface="Calibri"/>
                <a:sym typeface="Calibri"/>
              </a:rPr>
              <a:t> O procedimento de dispensa de licitação, na forma eletrônica, será instruído com os seguintes documentos, no mínimo:</a:t>
            </a:r>
          </a:p>
          <a:p>
            <a:pPr marL="76200" marR="76200" lvl="0" indent="0" algn="just" rtl="0">
              <a:lnSpc>
                <a:spcPct val="115000"/>
              </a:lnSpc>
              <a:spcBef>
                <a:spcPts val="600"/>
              </a:spcBef>
              <a:spcAft>
                <a:spcPts val="0"/>
              </a:spcAft>
              <a:buNone/>
            </a:pPr>
            <a:endParaRPr lang="pt-BR" sz="2800" dirty="0">
              <a:solidFill>
                <a:schemeClr val="dk1"/>
              </a:solidFill>
              <a:latin typeface="Calibri"/>
              <a:ea typeface="Calibri"/>
              <a:cs typeface="Calibri"/>
              <a:sym typeface="Calibri"/>
            </a:endParaRP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 - </a:t>
            </a:r>
            <a:r>
              <a:rPr lang="pt-BR" sz="2800" b="1" dirty="0">
                <a:solidFill>
                  <a:schemeClr val="dk1"/>
                </a:solidFill>
                <a:latin typeface="Calibri"/>
                <a:ea typeface="Calibri"/>
                <a:cs typeface="Calibri"/>
                <a:sym typeface="Calibri"/>
              </a:rPr>
              <a:t>documento de formalização de demanda, estudo técnico preliminar, especificações complementares</a:t>
            </a:r>
            <a:r>
              <a:rPr lang="pt-BR" sz="2800" dirty="0">
                <a:solidFill>
                  <a:schemeClr val="dk1"/>
                </a:solidFill>
                <a:latin typeface="Calibri"/>
                <a:ea typeface="Calibri"/>
                <a:cs typeface="Calibri"/>
                <a:sym typeface="Calibri"/>
              </a:rPr>
              <a:t>, análise de riscos (em caso de possuir contrato), projeto básico ou projeto executivo (em caso de obra);</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II - estimativa de despesa, nos termos da Instrução Normativa nº 13, de 5 de maio de 2022, da PROPLAD;</a:t>
            </a:r>
          </a:p>
          <a:p>
            <a:pPr marL="76200" marR="76200" lvl="0" indent="0" algn="just" rtl="0">
              <a:lnSpc>
                <a:spcPct val="115000"/>
              </a:lnSpc>
              <a:spcBef>
                <a:spcPts val="600"/>
              </a:spcBef>
              <a:spcAft>
                <a:spcPts val="0"/>
              </a:spcAft>
              <a:buNone/>
            </a:pPr>
            <a:r>
              <a:rPr lang="pt-BR" sz="2800" dirty="0">
                <a:solidFill>
                  <a:schemeClr val="dk1"/>
                </a:solidFill>
                <a:latin typeface="Calibri"/>
                <a:ea typeface="Calibri"/>
                <a:cs typeface="Calibri"/>
                <a:sym typeface="Calibri"/>
              </a:rPr>
              <a:t>III - </a:t>
            </a:r>
            <a:r>
              <a:rPr lang="pt-BR" sz="2800" b="1" dirty="0">
                <a:solidFill>
                  <a:schemeClr val="dk1"/>
                </a:solidFill>
                <a:latin typeface="Calibri"/>
                <a:ea typeface="Calibri"/>
                <a:cs typeface="Calibri"/>
                <a:sym typeface="Calibri"/>
              </a:rPr>
              <a:t>parecer jurídico</a:t>
            </a:r>
            <a:r>
              <a:rPr lang="pt-BR" sz="2800" dirty="0">
                <a:solidFill>
                  <a:schemeClr val="dk1"/>
                </a:solidFill>
                <a:latin typeface="Calibri"/>
                <a:ea typeface="Calibri"/>
                <a:cs typeface="Calibri"/>
                <a:sym typeface="Calibri"/>
              </a:rPr>
              <a:t> (exceto os casos dos incisos I e II, do art. 4º, quando não tiver contrato) e pareceres técnicos, se for o caso, que demonstrem o atendimento dos requisitos exigidos;....</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077587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77500" lnSpcReduction="20000"/>
          </a:bodyPr>
          <a:lstStyle/>
          <a:p>
            <a:pPr marL="76200" marR="76200" algn="just" rtl="0">
              <a:spcBef>
                <a:spcPts val="600"/>
              </a:spcBef>
              <a:spcAft>
                <a:spcPts val="600"/>
              </a:spcAft>
            </a:pPr>
            <a:r>
              <a:rPr lang="pt-BR" b="0" i="0" dirty="0">
                <a:solidFill>
                  <a:srgbClr val="000000"/>
                </a:solidFill>
                <a:effectLst/>
                <a:latin typeface="Calibri" panose="020F0502020204030204" pitchFamily="34" charset="0"/>
              </a:rPr>
              <a:t>IV - demonstração da compatibilidade da previsão de recursos orçamentários com o compromisso a ser assumido;</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V - comprovação de que o contratado preenche os requisitos de habilitação e </a:t>
            </a:r>
            <a:r>
              <a:rPr lang="pt-BR" b="0" i="0" dirty="0" err="1">
                <a:solidFill>
                  <a:srgbClr val="000000"/>
                </a:solidFill>
                <a:effectLst/>
                <a:latin typeface="Calibri" panose="020F0502020204030204" pitchFamily="34" charset="0"/>
              </a:rPr>
              <a:t>qualiﬁcação</a:t>
            </a:r>
            <a:r>
              <a:rPr lang="pt-BR" b="0" i="0" dirty="0">
                <a:solidFill>
                  <a:srgbClr val="000000"/>
                </a:solidFill>
                <a:effectLst/>
                <a:latin typeface="Calibri" panose="020F0502020204030204" pitchFamily="34" charset="0"/>
              </a:rPr>
              <a:t> mínima necessária (quando a dispensa eletrônica der fracassada ou deserta);</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VI - razão de escolha do contratado (quando a dispensa eletrônica der fracassada ou deserta);</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VII - </a:t>
            </a:r>
            <a:r>
              <a:rPr lang="pt-BR" b="0" i="0" dirty="0" err="1">
                <a:solidFill>
                  <a:srgbClr val="000000"/>
                </a:solidFill>
                <a:effectLst/>
                <a:latin typeface="Calibri" panose="020F0502020204030204" pitchFamily="34" charset="0"/>
              </a:rPr>
              <a:t>justiﬁcativa</a:t>
            </a:r>
            <a:r>
              <a:rPr lang="pt-BR" b="0" i="0" dirty="0">
                <a:solidFill>
                  <a:srgbClr val="000000"/>
                </a:solidFill>
                <a:effectLst/>
                <a:latin typeface="Calibri" panose="020F0502020204030204" pitchFamily="34" charset="0"/>
              </a:rPr>
              <a:t> de preço, conforme IN PROPLAD 13/2022;</a:t>
            </a:r>
          </a:p>
          <a:p>
            <a:pPr marL="76200" marR="76200" algn="just" rtl="0">
              <a:spcBef>
                <a:spcPts val="600"/>
              </a:spcBef>
              <a:spcAft>
                <a:spcPts val="600"/>
              </a:spcAft>
            </a:pPr>
            <a:endParaRPr lang="pt-BR" b="0" i="0" dirty="0">
              <a:solidFill>
                <a:srgbClr val="000000"/>
              </a:solidFill>
              <a:effectLst/>
              <a:latin typeface="Calibri" panose="020F0502020204030204" pitchFamily="34" charset="0"/>
            </a:endParaRPr>
          </a:p>
          <a:p>
            <a:pPr marL="76200" marR="76200" algn="just" rtl="0">
              <a:spcBef>
                <a:spcPts val="600"/>
              </a:spcBef>
              <a:spcAft>
                <a:spcPts val="600"/>
              </a:spcAft>
            </a:pPr>
            <a:r>
              <a:rPr lang="pt-BR" b="0" i="0" dirty="0">
                <a:solidFill>
                  <a:srgbClr val="000000"/>
                </a:solidFill>
                <a:effectLst/>
                <a:latin typeface="Calibri" panose="020F0502020204030204" pitchFamily="34" charset="0"/>
              </a:rPr>
              <a:t>VIII - autorização da autoridade competente.</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41385815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IN 17/23 - PROPLAD </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92500" lnSpcReduction="10000"/>
          </a:bodyPr>
          <a:lstStyle/>
          <a:p>
            <a:pPr marL="76200" marR="76200" algn="just" rtl="0">
              <a:spcBef>
                <a:spcPts val="600"/>
              </a:spcBef>
              <a:spcAft>
                <a:spcPts val="600"/>
              </a:spcAft>
            </a:pPr>
            <a:r>
              <a:rPr lang="pt-BR" b="1" i="0" dirty="0">
                <a:solidFill>
                  <a:srgbClr val="000000"/>
                </a:solidFill>
                <a:effectLst/>
                <a:latin typeface="Calibri" panose="020F0502020204030204" pitchFamily="34" charset="0"/>
              </a:rPr>
              <a:t>§ 1º</a:t>
            </a:r>
            <a:r>
              <a:rPr lang="pt-BR" b="0" i="0" dirty="0">
                <a:solidFill>
                  <a:srgbClr val="000000"/>
                </a:solidFill>
                <a:effectLst/>
                <a:latin typeface="Calibri" panose="020F0502020204030204" pitchFamily="34" charset="0"/>
              </a:rPr>
              <a:t> Na hipótese de registro de preços, de que dispõe o inciso IV do art. 3º, somente será exigida a previsão de recursos orçamentários, nos termos do inciso IV do caput, quando da formalização do contrato ou de outro instrumento hábil.</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 2º</a:t>
            </a:r>
            <a:r>
              <a:rPr lang="pt-BR" b="0" i="0" dirty="0">
                <a:solidFill>
                  <a:srgbClr val="000000"/>
                </a:solidFill>
                <a:effectLst/>
                <a:latin typeface="Calibri" panose="020F0502020204030204" pitchFamily="34" charset="0"/>
              </a:rPr>
              <a:t> O ato que autoriza a contratação direta deverá ser divulgado e mantido à disposição do público em sítio eletrônico </a:t>
            </a:r>
            <a:r>
              <a:rPr lang="pt-BR" b="0" i="0" dirty="0" err="1">
                <a:solidFill>
                  <a:srgbClr val="000000"/>
                </a:solidFill>
                <a:effectLst/>
                <a:latin typeface="Calibri" panose="020F0502020204030204" pitchFamily="34" charset="0"/>
              </a:rPr>
              <a:t>oﬁcial</a:t>
            </a:r>
            <a:r>
              <a:rPr lang="pt-BR" b="0" i="0" dirty="0">
                <a:solidFill>
                  <a:srgbClr val="000000"/>
                </a:solidFill>
                <a:effectLst/>
                <a:latin typeface="Calibri" panose="020F0502020204030204" pitchFamily="34" charset="0"/>
              </a:rPr>
              <a:t> do órgão (link SEI) ou entidade promotora do procedimento.</a:t>
            </a:r>
          </a:p>
          <a:p>
            <a:pPr marL="76200" marR="76200" algn="just" rtl="0">
              <a:spcBef>
                <a:spcPts val="600"/>
              </a:spcBef>
              <a:spcAft>
                <a:spcPts val="600"/>
              </a:spcAft>
            </a:pPr>
            <a:endParaRPr lang="pt-BR" b="1" i="0" dirty="0">
              <a:solidFill>
                <a:srgbClr val="000000"/>
              </a:solidFill>
              <a:effectLst/>
              <a:latin typeface="Calibri" panose="020F0502020204030204" pitchFamily="34" charset="0"/>
            </a:endParaRPr>
          </a:p>
          <a:p>
            <a:pPr marL="76200" marR="76200" algn="just" rtl="0">
              <a:spcBef>
                <a:spcPts val="600"/>
              </a:spcBef>
              <a:spcAft>
                <a:spcPts val="600"/>
              </a:spcAft>
            </a:pPr>
            <a:r>
              <a:rPr lang="pt-BR" b="1" i="0" dirty="0">
                <a:solidFill>
                  <a:srgbClr val="000000"/>
                </a:solidFill>
                <a:effectLst/>
                <a:latin typeface="Calibri" panose="020F0502020204030204" pitchFamily="34" charset="0"/>
              </a:rPr>
              <a:t>§ 3º</a:t>
            </a:r>
            <a:r>
              <a:rPr lang="pt-BR" b="0" i="0" dirty="0">
                <a:solidFill>
                  <a:srgbClr val="000000"/>
                </a:solidFill>
                <a:effectLst/>
                <a:latin typeface="Calibri" panose="020F0502020204030204" pitchFamily="34" charset="0"/>
              </a:rPr>
              <a:t> Os documentos referentes aos incisos I e II serão confeccionados pelo requisitante e equipe de planejamento da Contratação.</a:t>
            </a: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3847124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LEI 14.133/21</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62500" lnSpcReduction="20000"/>
          </a:bodyPr>
          <a:lstStyle/>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Art. 74. É inexigível a licitação quando inviável a competição, em especial nos casos de:</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I - aquisição de materiais, de equipamentos ou de gêneros ou contratação de serviços que só possam ser fornecidos por produtor, empresa ou representante comercial exclusivos;</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II - contratação de profissional do setor artístico, diretamente ou por meio de empresário exclusivo, desde que consagrado pela crítica especializada ou pela opinião pública;</a:t>
            </a:r>
            <a:endParaRPr lang="pt-BR" sz="2800" spc="-1" dirty="0">
              <a:latin typeface="Arial" panose="020B0604020202020204"/>
            </a:endParaRPr>
          </a:p>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III - contratação dos seguintes serviços técnicos especializados de natureza predominantemente intelectual com profissionais ou empresas de notória especialização, vedada a inexigibilidade para serviços de publicidade e divulgação:</a:t>
            </a:r>
            <a:endParaRPr lang="pt-BR" sz="2800" spc="-1" dirty="0">
              <a:latin typeface="Arial" panose="020B0604020202020204"/>
            </a:endParaRP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5388734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g1e0b92f8043_3_70"/>
          <p:cNvSpPr txBox="1">
            <a:spLocks noGrp="1"/>
          </p:cNvSpPr>
          <p:nvPr>
            <p:ph type="title"/>
          </p:nvPr>
        </p:nvSpPr>
        <p:spPr>
          <a:xfrm>
            <a:off x="813100" y="487750"/>
            <a:ext cx="9276000" cy="115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pt-BR" sz="3800" b="1" dirty="0"/>
              <a:t>LEI 14.133/21</a:t>
            </a:r>
            <a:endParaRPr sz="3800" b="1" dirty="0"/>
          </a:p>
        </p:txBody>
      </p:sp>
      <p:sp>
        <p:nvSpPr>
          <p:cNvPr id="3" name="Espaço Reservado para Texto 2">
            <a:extLst>
              <a:ext uri="{FF2B5EF4-FFF2-40B4-BE49-F238E27FC236}">
                <a16:creationId xmlns:a16="http://schemas.microsoft.com/office/drawing/2014/main" id="{A7EAEE75-CBC4-FEFC-F7F2-3074A18195B9}"/>
              </a:ext>
            </a:extLst>
          </p:cNvPr>
          <p:cNvSpPr>
            <a:spLocks noGrp="1"/>
          </p:cNvSpPr>
          <p:nvPr>
            <p:ph type="body" idx="1"/>
          </p:nvPr>
        </p:nvSpPr>
        <p:spPr>
          <a:xfrm>
            <a:off x="710184" y="1514729"/>
            <a:ext cx="10515600" cy="4351338"/>
          </a:xfrm>
        </p:spPr>
        <p:txBody>
          <a:bodyPr>
            <a:normAutofit fontScale="77500" lnSpcReduction="20000"/>
          </a:bodyPr>
          <a:lstStyle/>
          <a:p>
            <a:pPr algn="just">
              <a:lnSpc>
                <a:spcPct val="100000"/>
              </a:lnSpc>
            </a:pPr>
            <a:endParaRPr lang="pt-BR" sz="2800" spc="-1" dirty="0">
              <a:latin typeface="Arial" panose="020B0604020202020204"/>
            </a:endParaRPr>
          </a:p>
          <a:p>
            <a:pPr algn="just">
              <a:lnSpc>
                <a:spcPct val="100000"/>
              </a:lnSpc>
            </a:pPr>
            <a:r>
              <a:rPr lang="pt-BR" sz="2800" i="1" spc="-1" dirty="0">
                <a:latin typeface="Arial" panose="020B0604020202020204"/>
                <a:ea typeface="Arial" panose="020B0604020202020204"/>
              </a:rPr>
              <a:t>a) estudos técnicos, planejamentos, projetos básicos ou projetos executivos;</a:t>
            </a:r>
            <a:endParaRPr lang="pt-BR" sz="2800" spc="-1" dirty="0">
              <a:latin typeface="Arial" panose="020B0604020202020204"/>
            </a:endParaRPr>
          </a:p>
          <a:p>
            <a:pPr algn="just">
              <a:lnSpc>
                <a:spcPct val="100000"/>
              </a:lnSpc>
            </a:pPr>
            <a:endParaRPr lang="pt-BR" sz="2800" i="1" spc="-1" dirty="0">
              <a:latin typeface="Arial" panose="020B0604020202020204"/>
              <a:ea typeface="Arial" panose="020B0604020202020204"/>
            </a:endParaRPr>
          </a:p>
          <a:p>
            <a:pPr algn="just">
              <a:lnSpc>
                <a:spcPct val="100000"/>
              </a:lnSpc>
            </a:pPr>
            <a:r>
              <a:rPr lang="pt-BR" sz="2800" i="1" spc="-1" dirty="0">
                <a:latin typeface="Arial" panose="020B0604020202020204"/>
                <a:ea typeface="Arial" panose="020B0604020202020204"/>
              </a:rPr>
              <a:t>b) pareceres, perícias e avaliações em geral;</a:t>
            </a:r>
            <a:endParaRPr lang="pt-BR" sz="2800" spc="-1" dirty="0">
              <a:latin typeface="Arial" panose="020B0604020202020204"/>
            </a:endParaRPr>
          </a:p>
          <a:p>
            <a:pPr algn="just">
              <a:lnSpc>
                <a:spcPct val="100000"/>
              </a:lnSpc>
            </a:pPr>
            <a:endParaRPr lang="pt-BR" sz="2800" i="1" spc="-1" dirty="0">
              <a:latin typeface="Arial" panose="020B0604020202020204"/>
              <a:ea typeface="Arial" panose="020B0604020202020204"/>
            </a:endParaRPr>
          </a:p>
          <a:p>
            <a:pPr algn="just">
              <a:lnSpc>
                <a:spcPct val="100000"/>
              </a:lnSpc>
            </a:pPr>
            <a:r>
              <a:rPr lang="pt-BR" sz="2800" i="1" spc="-1" dirty="0">
                <a:latin typeface="Arial" panose="020B0604020202020204"/>
                <a:ea typeface="Arial" panose="020B0604020202020204"/>
              </a:rPr>
              <a:t>c) assessorias ou consultorias técnicas e auditorias financeiras ou tributárias;</a:t>
            </a:r>
            <a:endParaRPr lang="pt-BR" sz="2800" spc="-1" dirty="0">
              <a:latin typeface="Arial" panose="020B0604020202020204"/>
            </a:endParaRPr>
          </a:p>
          <a:p>
            <a:pPr algn="just">
              <a:lnSpc>
                <a:spcPct val="100000"/>
              </a:lnSpc>
            </a:pPr>
            <a:endParaRPr lang="pt-BR" sz="2800" i="1" spc="-1" dirty="0">
              <a:latin typeface="Arial" panose="020B0604020202020204"/>
              <a:ea typeface="Arial" panose="020B0604020202020204"/>
            </a:endParaRPr>
          </a:p>
          <a:p>
            <a:pPr algn="just">
              <a:lnSpc>
                <a:spcPct val="100000"/>
              </a:lnSpc>
            </a:pPr>
            <a:r>
              <a:rPr lang="pt-BR" sz="2800" i="1" spc="-1" dirty="0">
                <a:latin typeface="Arial" panose="020B0604020202020204"/>
                <a:ea typeface="Arial" panose="020B0604020202020204"/>
              </a:rPr>
              <a:t>d) fiscalização, supervisão ou gerenciamento de obras ou serviços;</a:t>
            </a:r>
            <a:endParaRPr lang="pt-BR" sz="2800" spc="-1" dirty="0">
              <a:latin typeface="Arial" panose="020B0604020202020204"/>
            </a:endParaRPr>
          </a:p>
          <a:p>
            <a:pPr algn="just">
              <a:lnSpc>
                <a:spcPct val="100000"/>
              </a:lnSpc>
            </a:pPr>
            <a:endParaRPr lang="pt-BR" sz="2800" i="1" spc="-1" dirty="0">
              <a:latin typeface="Arial" panose="020B0604020202020204"/>
              <a:ea typeface="Arial" panose="020B0604020202020204"/>
            </a:endParaRPr>
          </a:p>
          <a:p>
            <a:pPr algn="just">
              <a:lnSpc>
                <a:spcPct val="100000"/>
              </a:lnSpc>
            </a:pPr>
            <a:r>
              <a:rPr lang="pt-BR" sz="2800" i="1" spc="-1" dirty="0">
                <a:latin typeface="Arial" panose="020B0604020202020204"/>
                <a:ea typeface="Arial" panose="020B0604020202020204"/>
              </a:rPr>
              <a:t>e) patrocínio ou defesa de causas judiciais ou administrativas;</a:t>
            </a:r>
            <a:endParaRPr lang="pt-BR" sz="2800" spc="-1" dirty="0">
              <a:latin typeface="Arial" panose="020B0604020202020204"/>
            </a:endParaRPr>
          </a:p>
          <a:p>
            <a:pPr marL="76200" marR="76200" lvl="0" indent="0" algn="just" rtl="0">
              <a:lnSpc>
                <a:spcPct val="115000"/>
              </a:lnSpc>
              <a:spcBef>
                <a:spcPts val="600"/>
              </a:spcBef>
              <a:spcAft>
                <a:spcPts val="0"/>
              </a:spcAft>
              <a:buNone/>
            </a:pPr>
            <a:endParaRPr lang="pt-BR" sz="2800" b="1" dirty="0">
              <a:solidFill>
                <a:schemeClr val="dk1"/>
              </a:solidFill>
              <a:latin typeface="Calibri"/>
              <a:ea typeface="Calibri"/>
              <a:cs typeface="Calibri"/>
              <a:sym typeface="Calibri"/>
            </a:endParaRPr>
          </a:p>
          <a:p>
            <a:endParaRPr lang="pt-BR" dirty="0"/>
          </a:p>
        </p:txBody>
      </p:sp>
    </p:spTree>
    <p:extLst>
      <p:ext uri="{BB962C8B-B14F-4D97-AF65-F5344CB8AC3E}">
        <p14:creationId xmlns:p14="http://schemas.microsoft.com/office/powerpoint/2010/main" val="1314056527"/>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12011</Words>
  <Application>Microsoft Office PowerPoint</Application>
  <PresentationFormat>Widescreen</PresentationFormat>
  <Paragraphs>903</Paragraphs>
  <Slides>129</Slides>
  <Notes>129</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129</vt:i4>
      </vt:variant>
    </vt:vector>
  </HeadingPairs>
  <TitlesOfParts>
    <vt:vector size="135" baseType="lpstr">
      <vt:lpstr>Arial</vt:lpstr>
      <vt:lpstr>Calibri</vt:lpstr>
      <vt:lpstr>rawline</vt:lpstr>
      <vt:lpstr>Times New Roman</vt:lpstr>
      <vt:lpstr>Verdana</vt:lpstr>
      <vt:lpstr>Tema do Office</vt:lpstr>
      <vt:lpstr>Nova Lei de Licitações e Contratos - UTFPR</vt:lpstr>
      <vt:lpstr>Prof. Vinicius Geronasso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Por que falar de planejamento? </vt:lpstr>
      <vt:lpstr>Por que falar de planejamento? </vt:lpstr>
      <vt:lpstr>Apresentação do PowerPoint</vt:lpstr>
      <vt:lpstr>Planejamento  </vt:lpstr>
      <vt:lpstr>Apresentação do PowerPoint</vt:lpstr>
      <vt:lpstr>Apresentação do PowerPoint</vt:lpstr>
      <vt:lpstr>PROBLEMAS QUE OCORREM SEM PLANEJAMENTO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PESQUISA DE PREÇOS:   </vt:lpstr>
      <vt:lpstr>   </vt:lpstr>
      <vt:lpstr>   </vt:lpstr>
      <vt:lpstr>   </vt:lpstr>
      <vt:lpstr>Pesquisa de Preços - Instrução Normativa PROPLAD/UTFPR nº 13, de 05 de maio de 2022​   </vt:lpstr>
      <vt:lpstr>Instrução Normativa PROPLAD nº 13/2022​   </vt:lpstr>
      <vt:lpstr>Quais Fontes Utilizar na Pesquisa de Preços? </vt:lpstr>
      <vt:lpstr>Apresentação do PowerPoint</vt:lpstr>
      <vt:lpstr>Parâmetros e Critérios para a Composição do Preço de Referência  </vt:lpstr>
      <vt:lpstr>Como calcular o preço de referência?  </vt:lpstr>
      <vt:lpstr>LEI 14.133/21  </vt:lpstr>
      <vt:lpstr>LEI 14.133/21  </vt:lpstr>
      <vt:lpstr>Instrução Normativa PROPLAD/UTFPR nº 15, de 23 de março de 2023​   </vt:lpstr>
      <vt:lpstr> Decreto 11.246, de 27 de outubro de 2022. &gt; Percepção de que a matéria tem conexão com o fluxo de trabalho da área de planejamento e administração;  &gt; A regulamentação recebeu maior enfoque a partir da publicação da IN 73/2022, que trata das licitações com critério de julgamento de menor preço/maior desconto no âmbito da Administração Pública Federal direta, autárquica e fundacional;  </vt:lpstr>
      <vt:lpstr>DECRETO 11.246/22  </vt:lpstr>
      <vt:lpstr>Decreto 11.246, de 27 de outubro de 2022.   &gt;Identificação de eventuais lacunas existentes no regulamento do Governo Federal;  &gt; Estudos e discussões para possíveis ajustes no caso de regulamentação própria/específica por parte da UTFPR.     </vt:lpstr>
      <vt:lpstr>Decreto 11.246, de 27 de outubro de 2022.  Art. 8º….  &gt; Atribui à autoridade máxima do órgão a responsabilidade pela designação de gestores e fiscais de contratos, porém não define fluxo procedimental para a indicação, tampouco prazo específico para tal.    </vt:lpstr>
      <vt:lpstr>Instrução Normativa PROPLAD/UTFPR nº 15, de 23 de março de 2023​.   Art. 12, § 5º:  &gt; A indicação dos nomes para gestor e fiscais de contrato caberá ao setor demandante.   &gt; Prazo: até 5 dias, prorrogáveis.  &gt; No caso de ausência de indicação, a autoridade competente nomeará o responsável para a função.  </vt:lpstr>
      <vt:lpstr>Decreto 11.246, de 27 de outubro de 2022.  Art. 14…..  &gt; Atribui ao agente de contratação a responsabilidade pela promoção de diligências visando o cumprimento do calendário de contratação pelas áreas demandantes.   &gt;No atual modelo de governança da UTFPR esta matéria é gerenciada pelas DIRPLAD’s dos Campi. </vt:lpstr>
      <vt:lpstr>Instrução Normativa PROPLAD/UTFPR nº 15, de 23 de março de 2023​.   Art. 12, inciso I:  &gt; Atribui ao agente de contratação a responsabilidade pela tomada de decisões em prol da boa condução da licitação e também nos casos de contratação direta (dispensa e inexigibilidade).   </vt:lpstr>
      <vt:lpstr>Instrução Normativa PROPLAD/UTFPR nº 15, de 23 de março de 2023​.   Art. 12, § 3º:   &gt; A atuação do agente de contratação na fase preparatória, ainda que para acompanhamento/eventuais diligências, impedirá a condução e coordenação da sessão pública. </vt:lpstr>
      <vt:lpstr>Instrução Normativa PROPLAD/UTFPR nº 15, de 23 de março de 2023​.   Art. 12, § 4º:   &gt; A confecção do Edital caberá ao agente de contratação designado para a condução da sessão pública. </vt:lpstr>
      <vt:lpstr>&gt; A atuação do agente de contratação que fará a condução da sessão pública inicia-se com a confecção do Edital e vai até o  julgamento da habilitação e dos recursos eventualmente apresentados;  &gt;Para o desempenho de suas funções, o agente de contratação contará com o auxílio dos órgãos de assessoramento jurídico;  &gt;  A adjudicação e a homologação do processo serão feitas pela autoridade competente; </vt:lpstr>
      <vt:lpstr>DECRETO 11.246/22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  </vt:lpstr>
      <vt:lpstr>LEI 14.133/21</vt:lpstr>
      <vt:lpstr>IN 17/23 - PROPLAD </vt:lpstr>
      <vt:lpstr>IN 17/23 - PROPLAD </vt:lpstr>
      <vt:lpstr>IN 17/23 - PROPLAD </vt:lpstr>
      <vt:lpstr>IN 17/23 - PROPLAD </vt:lpstr>
      <vt:lpstr>LEI 14.133/21</vt:lpstr>
      <vt:lpstr>LEI 14.133/21</vt:lpstr>
      <vt:lpstr>LEI 14.133/21</vt:lpstr>
      <vt:lpstr>LEI 14.133/21</vt:lpstr>
      <vt:lpstr>LEI 14.133/21</vt:lpstr>
      <vt:lpstr>IN 17/23 - PROPLAD </vt:lpstr>
      <vt:lpstr>IN 17/23 - PROPLAD </vt:lpstr>
      <vt:lpstr>IN 17/23 - PROPLAD </vt:lpstr>
      <vt:lpstr>IN 17/23 - PROPLAD </vt:lpstr>
      <vt:lpstr>IN 17/23 - PROPLAD </vt:lpstr>
      <vt:lpstr>IN 17/23 - PROPLAD </vt:lpstr>
      <vt:lpstr>IN 17/23 - PROPLAD </vt:lpstr>
      <vt:lpstr>IN 17/23 - PROPLAD </vt:lpstr>
      <vt:lpstr>IN 17/23 - PROPLAD </vt:lpstr>
      <vt:lpstr>IN 17/23 - PROPLAD </vt:lpstr>
      <vt:lpstr>IN 17/23 - PROPLAD </vt:lpstr>
      <vt:lpstr>IN 17/23 - PROPLAD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Gestão e Fiscalização de Contratos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Lei de Licitações e Contratos - UTFPR</dc:title>
  <dc:creator>Katsuk Suemitsu</dc:creator>
  <cp:lastModifiedBy>Vinicius Saldanha Geronasso</cp:lastModifiedBy>
  <cp:revision>6</cp:revision>
  <dcterms:created xsi:type="dcterms:W3CDTF">2023-04-03T13:54:27Z</dcterms:created>
  <dcterms:modified xsi:type="dcterms:W3CDTF">2023-05-15T16:05:21Z</dcterms:modified>
</cp:coreProperties>
</file>