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0" roundtripDataSignature="AMtx7mgrxg3jsKChJqF0LyrvcqWaCR6k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C57DCAF-1D1C-4B13-8FC7-C4A4D4F66ABF}">
  <a:tblStyle styleId="{AC57DCAF-1D1C-4B13-8FC7-C4A4D4F66A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customschemas.google.com/relationships/presentationmetadata" Target="meta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d37fd077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25d37fd077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4f1b49034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g1e4f1b49034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e51c67ab6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1e51c67ab6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e51c67ab60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1e51c67ab60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4f1b4903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1e4f1b49034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e528707f0a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1e528707f0a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54469536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g1e54469536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e528707f0a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1e528707f0a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4f1b49034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1e4f1b49034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528707f0a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1e528707f0a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51c67ab60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g1e51c67ab60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4f1b49034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1e4f1b49034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e4f1b49034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1e4f1b49034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4f46892d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1e4f46892d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e53ec39aee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1e53ec39aee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53ec39aee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g1e53ec39aee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53ec39ae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1e53ec39ae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e53ec39aee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1e53ec39aee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53ec39aee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g1e53ec39aee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e53ec39aee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1e53ec39aee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535b70da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1e535b70da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53ec39ae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1e53ec39ae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53ec39aee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1e53ec39aee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e53ec39ae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g1e53ec39ae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52df5be92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1e52df5be92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5349d7fd8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1e5349d7fd8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e52df5be92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g1e52df5be92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52a6db8c4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1e52a6db8c4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4f46892d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g1e4f46892d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e4f46892de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1e4f46892de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4f46892de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g1e4f46892de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53ec39aee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1e53ec39aee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e4f46892d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1e4f46892d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4f46892de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g1e4f46892de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e528707f0a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g1e528707f0a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e4f46892de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g1e4f46892de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e4f46892de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g1e4f46892de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e542fe73f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g1e542fe73f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e4f46892de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1e4f46892de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4f46892d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g1e4f46892d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e4f46892de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g1e4f46892de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e4f46892de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1e4f46892de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528707f0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1e528707f0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e4f46892de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1e4f46892de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e4f46892de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g1e4f46892de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e4f46892de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1e4f46892de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e52df5be92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g1e52df5be92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e52df5be9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1e52df5be92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e52df5be92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g1e52df5be92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e52df5be92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1e52df5be92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e4f46892de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1e4f46892de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e4f46892de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g1e4f46892de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e542fe73f4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g1e542fe73f4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4ee1c9daa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1e4ee1c9daa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e4f46892de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1e4f46892de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e4f46892de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g1e4f46892de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e4f46892de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1e4f46892de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e5349d7fd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g1e5349d7fd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e0b92f8043_3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g1e0b92f8043_3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e4ee1c9daa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1e4ee1c9daa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4f1b4903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g1e4f1b4903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4ee1c9daa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1e4ee1c9daa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hyperlink" Target="https://www.gov.br/agu/pt-br/composicao/cgu/cgu/modelos/licitacoesecontratos/14133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hyperlink" Target="https://portaldeservicos.economia.gov.br/" TargetMode="External"/><Relationship Id="rId5" Type="http://schemas.openxmlformats.org/officeDocument/2006/relationships/image" Target="../media/image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Relationship Id="rId4" Type="http://schemas.openxmlformats.org/officeDocument/2006/relationships/image" Target="../media/image1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Relationship Id="rId4" Type="http://schemas.openxmlformats.org/officeDocument/2006/relationships/image" Target="../media/image13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jpg"/><Relationship Id="rId4" Type="http://schemas.openxmlformats.org/officeDocument/2006/relationships/hyperlink" Target="https://www.gov.br/pncp/pt-br/catalogo-eletronico-de-padronizacao/itens-padronizados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5" Type="http://schemas.openxmlformats.org/officeDocument/2006/relationships/hyperlink" Target="http://www.batebyte.pr.gov.br/Pagina/Flagrantes-O-caso-das-galinhas-assassinas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jpg"/><Relationship Id="rId4" Type="http://schemas.openxmlformats.org/officeDocument/2006/relationships/image" Target="../media/image11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jpg"/><Relationship Id="rId4" Type="http://schemas.openxmlformats.org/officeDocument/2006/relationships/image" Target="../media/image12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158240" y="11140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pt-BR" sz="4800">
                <a:latin typeface="Arial"/>
                <a:ea typeface="Arial"/>
                <a:cs typeface="Arial"/>
                <a:sym typeface="Arial"/>
              </a:rPr>
              <a:t>Planejamento de Contratação em Âmbito da</a:t>
            </a:r>
            <a:r>
              <a:rPr b="1" lang="pt-BR" sz="4800">
                <a:latin typeface="Arial"/>
                <a:ea typeface="Arial"/>
                <a:cs typeface="Arial"/>
                <a:sym typeface="Arial"/>
              </a:rPr>
              <a:t> UTFPR</a:t>
            </a:r>
            <a:endParaRPr b="1" sz="4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b="1" lang="pt-BR" sz="4000">
                <a:latin typeface="Arial"/>
                <a:ea typeface="Arial"/>
                <a:cs typeface="Arial"/>
                <a:sym typeface="Arial"/>
              </a:rPr>
              <a:t>Termo de Referência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158240" y="3815810"/>
            <a:ext cx="91440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Juliano Camargo de Brito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d37fd0774_0_0"/>
          <p:cNvSpPr txBox="1"/>
          <p:nvPr/>
        </p:nvSpPr>
        <p:spPr>
          <a:xfrm>
            <a:off x="226275" y="894600"/>
            <a:ext cx="103176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Quem deverá assiná-lo? 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Os termos de referência deverão ser assinados pelos integrantes </a:t>
            </a:r>
            <a:r>
              <a:rPr lang="pt-BR" sz="2600" u="sng"/>
              <a:t>Presidente, Técnicos/Requisitante</a:t>
            </a:r>
            <a:r>
              <a:rPr lang="pt-BR" sz="2600"/>
              <a:t> da Equipe de Planejamento da Contratação.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Quem irá aprovar o documento</a:t>
            </a:r>
            <a:r>
              <a:rPr b="1" lang="pt-BR" sz="3000"/>
              <a:t>?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A aprovação compete ao Ordenador de Despesas. </a:t>
            </a:r>
            <a:endParaRPr sz="2600"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e4f1b49034_0_23"/>
          <p:cNvSpPr txBox="1"/>
          <p:nvPr/>
        </p:nvSpPr>
        <p:spPr>
          <a:xfrm>
            <a:off x="260925" y="894625"/>
            <a:ext cx="10168200" cy="54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Quais modelos podemos seguir?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aqueles disponibilizados pela Advocacia Geral da União, disponíveis em: </a:t>
            </a:r>
            <a:r>
              <a:rPr lang="pt-BR" sz="2600" u="sng">
                <a:solidFill>
                  <a:schemeClr val="hlink"/>
                </a:solidFill>
                <a:hlinkClick r:id="rId4"/>
              </a:rPr>
              <a:t>https://www.gov.br/agu/pt-br/composicao/cgu/cgu/modelos/licitacoesecontratos/14133</a:t>
            </a:r>
            <a:r>
              <a:rPr lang="pt-BR" sz="2600"/>
              <a:t>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1" lang="pt-BR" sz="2600">
                <a:solidFill>
                  <a:srgbClr val="FF0000"/>
                </a:solidFill>
              </a:rPr>
              <a:t>Uso obrigatório</a:t>
            </a:r>
            <a:r>
              <a:rPr lang="pt-BR" sz="2600"/>
              <a:t>, conforme Parecer Referencial n. 00001/2018/GAB/PFUTFPR/PGF/AGU, processo SEI nº 23064.006256/2018-19.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51c67ab60_0_0"/>
          <p:cNvSpPr txBox="1"/>
          <p:nvPr/>
        </p:nvSpPr>
        <p:spPr>
          <a:xfrm>
            <a:off x="260925" y="566100"/>
            <a:ext cx="103938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O que poderá ser alterado nos modelos?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000"/>
          </a:p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b="1" lang="pt-BR" sz="3000"/>
              <a:t>Redação em preto:</a:t>
            </a:r>
            <a:r>
              <a:rPr lang="pt-BR" sz="3000"/>
              <a:t> </a:t>
            </a:r>
            <a:r>
              <a:rPr lang="pt-BR" sz="3000" u="sng"/>
              <a:t>via de regra</a:t>
            </a:r>
            <a:r>
              <a:rPr lang="pt-BR" sz="3000"/>
              <a:t>, o conteúdo textual que encontra-se nesta condição será invariável. Eventuais alterações deverão ser objeto de justificativa. 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Exemplo de cláusulas </a:t>
            </a:r>
            <a:r>
              <a:rPr lang="pt-BR" sz="3000" u="sng"/>
              <a:t>que podem ou não ser adaptadas:</a:t>
            </a:r>
            <a:r>
              <a:rPr lang="pt-BR" sz="3000"/>
              <a:t> 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&gt; Regularidade fiscal, social e trabalhista;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 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&gt; Qualificação econômica financeira.  </a:t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e51c67ab60_0_4"/>
          <p:cNvSpPr txBox="1"/>
          <p:nvPr/>
        </p:nvSpPr>
        <p:spPr>
          <a:xfrm>
            <a:off x="260925" y="717850"/>
            <a:ext cx="101682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O que poderá ser alterado nos modelos da AGU?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000"/>
          </a:p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➔"/>
            </a:pPr>
            <a:r>
              <a:rPr b="1" i="1" lang="pt-BR" sz="3000">
                <a:solidFill>
                  <a:srgbClr val="EE0000"/>
                </a:solidFill>
              </a:rPr>
              <a:t>Redação em vermelho </a:t>
            </a:r>
            <a:r>
              <a:rPr b="1" i="1" lang="pt-BR" sz="3000">
                <a:solidFill>
                  <a:srgbClr val="EE0000"/>
                </a:solidFill>
              </a:rPr>
              <a:t>itálico</a:t>
            </a:r>
            <a:r>
              <a:rPr b="1" lang="pt-BR" sz="3000"/>
              <a:t>:</a:t>
            </a:r>
            <a:r>
              <a:rPr lang="pt-BR" sz="3000"/>
              <a:t> o conteúdo textual que encontra-se nesta condição </a:t>
            </a:r>
            <a:r>
              <a:rPr lang="pt-BR" sz="3000">
                <a:highlight>
                  <a:srgbClr val="FFFF00"/>
                </a:highlight>
              </a:rPr>
              <a:t>poderá ou não ser adotado, a depender do caso concreto. </a:t>
            </a:r>
            <a:endParaRPr sz="3000">
              <a:highlight>
                <a:srgbClr val="FFFF00"/>
              </a:highlight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Exemplo de cláusulas que poderão ou não ser exigidas: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 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&gt;Indicação de marcas;</a:t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&gt;Qualificação técnica.   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4f1b49034_0_18"/>
          <p:cNvSpPr txBox="1"/>
          <p:nvPr/>
        </p:nvSpPr>
        <p:spPr>
          <a:xfrm>
            <a:off x="284000" y="363525"/>
            <a:ext cx="101682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rabicParenR"/>
            </a:pPr>
            <a:r>
              <a:rPr b="1" lang="pt-BR" sz="2600"/>
              <a:t>Definição do objeto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Neste tópico deverão ser abordados os </a:t>
            </a:r>
            <a:r>
              <a:rPr b="1" lang="pt-BR" sz="2600"/>
              <a:t>aspectos gerais da contratação almejada</a:t>
            </a:r>
            <a:r>
              <a:rPr lang="pt-BR" sz="2600"/>
              <a:t>, tais como: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declaração de sua natureza - trata-se de bem ou de serviço comum?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características: trata-se de fornecimento e/ou prestação de serviço?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enquadramento: continuado ou não continuado?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e528707f0a_0_15"/>
          <p:cNvSpPr txBox="1"/>
          <p:nvPr/>
        </p:nvSpPr>
        <p:spPr>
          <a:xfrm>
            <a:off x="284000" y="363525"/>
            <a:ext cx="63099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especificação dos itens a serem contratados, em conformidade com o CATMAT e/ou CATSER.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Pedidos de Inclusão de Itens: 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u="sng">
                <a:solidFill>
                  <a:schemeClr val="hlink"/>
                </a:solidFill>
                <a:hlinkClick r:id="rId4"/>
              </a:rPr>
              <a:t>https://portaldeservicos.economia.gov.br/</a:t>
            </a:r>
            <a:r>
              <a:rPr lang="pt-BR" sz="2600"/>
              <a:t> 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&gt;Compras.gov.br&gt;Catálogo&gt;Inclusão de item de material e serviço no CATMAT e CATSER</a:t>
            </a:r>
            <a:endParaRPr sz="2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FF0000"/>
                </a:solidFill>
              </a:rPr>
              <a:t>!!Os atendimentos não estão sendo feitos por este canal!!</a:t>
            </a:r>
            <a:endParaRPr b="1" sz="2600">
              <a:solidFill>
                <a:srgbClr val="FF0000"/>
              </a:solidFill>
            </a:endParaRPr>
          </a:p>
        </p:txBody>
      </p:sp>
      <p:pic>
        <p:nvPicPr>
          <p:cNvPr id="163" name="Google Shape;163;g1e528707f0a_0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2975" y="1805400"/>
            <a:ext cx="3613625" cy="27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1e54469536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000" y="911800"/>
            <a:ext cx="8451000" cy="50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528707f0a_0_10"/>
          <p:cNvSpPr txBox="1"/>
          <p:nvPr/>
        </p:nvSpPr>
        <p:spPr>
          <a:xfrm>
            <a:off x="107775" y="466325"/>
            <a:ext cx="66621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Incluir no Termo de Referência um item com a </a:t>
            </a:r>
            <a:r>
              <a:rPr b="1" lang="pt-BR" sz="2600"/>
              <a:t>seguinte redação: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“</a:t>
            </a:r>
            <a:r>
              <a:rPr lang="pt-BR" sz="2600"/>
              <a:t>Informamos que </a:t>
            </a:r>
            <a:r>
              <a:rPr b="1" lang="pt-BR" sz="2600"/>
              <a:t>podem existir divergências</a:t>
            </a:r>
            <a:r>
              <a:rPr lang="pt-BR" sz="2600"/>
              <a:t> entre as descrições dos itens divulgados no sistema compras.gov.br e o que consta neste Anexo. Em razão disso, quando do cadastramento da proposta no comprasnet, no caso de eventuais diferenças entre as informações do sistema e as informações do termo de referência, </a:t>
            </a:r>
            <a:r>
              <a:rPr b="1" lang="pt-BR" sz="2600"/>
              <a:t>prevalecerão as disposições do termo de referência</a:t>
            </a:r>
            <a:r>
              <a:rPr lang="pt-BR" sz="2600"/>
              <a:t>”.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  <p:pic>
        <p:nvPicPr>
          <p:cNvPr id="174" name="Google Shape;174;g1e528707f0a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5075" y="1967824"/>
            <a:ext cx="3002526" cy="27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e4f1b49034_0_34"/>
          <p:cNvSpPr txBox="1"/>
          <p:nvPr/>
        </p:nvSpPr>
        <p:spPr>
          <a:xfrm>
            <a:off x="330200" y="304350"/>
            <a:ext cx="10685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definição dos quantitativos </a:t>
            </a:r>
            <a:r>
              <a:rPr b="1" lang="pt-BR" sz="2600"/>
              <a:t>demandados por cada Campi</a:t>
            </a:r>
            <a:r>
              <a:rPr lang="pt-BR" sz="2600"/>
              <a:t>, unidades de fornecimento, preços unitários e totais de cada item;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  <p:graphicFrame>
        <p:nvGraphicFramePr>
          <p:cNvPr id="180" name="Google Shape;180;g1e4f1b49034_0_34"/>
          <p:cNvGraphicFramePr/>
          <p:nvPr/>
        </p:nvGraphicFramePr>
        <p:xfrm>
          <a:off x="411150" y="238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{AC57DCAF-1D1C-4B13-8FC7-C4A4D4F66ABF}</a:tableStyleId>
              </a:tblPr>
              <a:tblGrid>
                <a:gridCol w="552375"/>
                <a:gridCol w="860600"/>
                <a:gridCol w="826825"/>
                <a:gridCol w="2604225"/>
                <a:gridCol w="663075"/>
                <a:gridCol w="889100"/>
                <a:gridCol w="986000"/>
                <a:gridCol w="896925"/>
                <a:gridCol w="1149800"/>
                <a:gridCol w="1094575"/>
              </a:tblGrid>
              <a:tr h="594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Item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Catmat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Siorg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Descrição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Un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Qtde CM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GP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PG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Vlr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Unitário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Vlr 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Total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480358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128650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Relógio Comparador. Capacidade De 20 Mm Para Curso Da Ponteira, Escala Com Graduação De 0,01 Mm, Exatidão Da Medição ± 0,020 Mm, Curso De 1,0 Mm Por Volta Do Ponteiro, Visor Com Diâmetro Externo Mínimo De 55 Mm.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Un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600,00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7.200,00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528707f0a_0_5"/>
          <p:cNvSpPr txBox="1"/>
          <p:nvPr/>
        </p:nvSpPr>
        <p:spPr>
          <a:xfrm>
            <a:off x="330200" y="524625"/>
            <a:ext cx="105222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&gt; a definição do prazo de vigência contratual e, se for o caso, as condições para prorrogação.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0000"/>
                </a:solidFill>
              </a:rPr>
              <a:t>*o prazo de vigência deve ser suficiente para viabilizar a execução do objeto, devendo considerar os prazos de: execução&gt;substituição/reparo&gt;recebimento provisório e definitivo&gt;pagamento*. </a:t>
            </a:r>
            <a:endParaRPr sz="3000">
              <a:solidFill>
                <a:srgbClr val="FF0000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/>
          <p:nvPr/>
        </p:nvSpPr>
        <p:spPr>
          <a:xfrm>
            <a:off x="108300" y="716100"/>
            <a:ext cx="10733100" cy="54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Servidor Público Federal desde 2011 (UTFPR - Campus Campo Mourão).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Pregoeiro e Presidente da Comissão Permanente de Licitações (⏳desde 2013). 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Membro da Comissão Permanente para Normatização de Procedimentos para a aplicação da Lei 14.333/2021 no âmbito da UTFPR. 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Graduado em Administração (2006).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Especialista em Direito Público (2012).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000"/>
              <a:t>Mestre em Inovações Tecnológicas (2021). 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51c67ab60_0_8"/>
          <p:cNvSpPr txBox="1"/>
          <p:nvPr/>
        </p:nvSpPr>
        <p:spPr>
          <a:xfrm>
            <a:off x="260925" y="717850"/>
            <a:ext cx="10168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Sobre as especificações técnicas !!!!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/>
              <a:t> 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191" name="Google Shape;191;g1e51c67ab60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4300" y="2211950"/>
            <a:ext cx="5915275" cy="33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4f1b49034_0_6"/>
          <p:cNvSpPr txBox="1"/>
          <p:nvPr/>
        </p:nvSpPr>
        <p:spPr>
          <a:xfrm>
            <a:off x="191650" y="536700"/>
            <a:ext cx="9985200" cy="58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Diretrizes gerais de elaboração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O que NÃO deve ser feito:</a:t>
            </a:r>
            <a:endParaRPr b="1"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utilizar especificações excessivas, irrelevantes ou desnecessárias;</a:t>
            </a:r>
            <a:r>
              <a:rPr b="1" lang="pt-BR" sz="2600"/>
              <a:t> </a:t>
            </a:r>
            <a:endParaRPr b="1"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utilizar especificações que limitam, injustificadamente, a competitividade do certame; 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utilizar especificações que direcionam ou favoreçam a contratação de um fornecedor específico;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utilizar especificações que não representam a real demanda de desempenho da instituição;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4f1b49034_0_11"/>
          <p:cNvSpPr txBox="1"/>
          <p:nvPr/>
        </p:nvSpPr>
        <p:spPr>
          <a:xfrm>
            <a:off x="284000" y="848425"/>
            <a:ext cx="10168200" cy="54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Diretrizes gerais de elaboração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O que NÃO deve ser feito: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e) utilizar especificações que estejam defasadas tecnológica e/ou metodologicamente;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f) permitir a contratação com preços superiores a serviços de melhor desempenho.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**as especificações </a:t>
            </a:r>
            <a:r>
              <a:rPr b="1" lang="pt-BR" sz="2600">
                <a:solidFill>
                  <a:schemeClr val="dk1"/>
                </a:solidFill>
              </a:rPr>
              <a:t>não podem diminuir, de forma injustificada, a competição</a:t>
            </a:r>
            <a:r>
              <a:rPr lang="pt-BR" sz="2600">
                <a:solidFill>
                  <a:schemeClr val="dk1"/>
                </a:solidFill>
              </a:rPr>
              <a:t> </a:t>
            </a:r>
            <a:r>
              <a:rPr b="1" lang="pt-BR" sz="2600">
                <a:solidFill>
                  <a:schemeClr val="dk1"/>
                </a:solidFill>
              </a:rPr>
              <a:t>e</a:t>
            </a:r>
            <a:r>
              <a:rPr b="1" lang="pt-BR" sz="2600">
                <a:solidFill>
                  <a:srgbClr val="0000FF"/>
                </a:solidFill>
              </a:rPr>
              <a:t>, concomitantemente, devem permitir a contratação da solução que efetivamente atenda a demanda do órgão**.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4f46892de_0_90"/>
          <p:cNvSpPr txBox="1"/>
          <p:nvPr/>
        </p:nvSpPr>
        <p:spPr>
          <a:xfrm>
            <a:off x="270000" y="713250"/>
            <a:ext cx="66264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Lei 8.666/1993: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15[...], § 7º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 - a especificação completa do bem a ser adquirido </a:t>
            </a:r>
            <a:r>
              <a:rPr lang="pt-BR" sz="2600" u="sng"/>
              <a:t>sem indicação de marca</a:t>
            </a:r>
            <a:r>
              <a:rPr lang="pt-BR" sz="2600"/>
              <a:t>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/>
              <a:t>Lei 14.133/2021:</a:t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41. No caso de licitação que envolva o fornecimento de bens, a </a:t>
            </a:r>
            <a:r>
              <a:rPr b="1" lang="pt-BR" sz="2600"/>
              <a:t>Administração poderá excepcionalmente</a:t>
            </a:r>
            <a:r>
              <a:rPr lang="pt-BR" sz="2600"/>
              <a:t>: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  <p:pic>
        <p:nvPicPr>
          <p:cNvPr descr="Forma&#10;&#10;Descrição gerada automaticamente" id="207" name="Google Shape;207;g1e4f46892de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9425" y="2136500"/>
            <a:ext cx="3397100" cy="33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53ec39aee_0_14"/>
          <p:cNvSpPr txBox="1"/>
          <p:nvPr/>
        </p:nvSpPr>
        <p:spPr>
          <a:xfrm>
            <a:off x="270000" y="713250"/>
            <a:ext cx="108540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✅Necessidade de padronização do objeto;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✅Necessidade de manter a compatibilidade com plataformas e padrões já adotados pela Administração;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✅Quando determinada marca ou modelo comercializados por mais de um fornecedor forem os únicos capazes de atender às necessidades do contratante;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✅Quando a descrição do objeto puder ser mais bem compreendida pela identificação da marca ou modelo aptos </a:t>
            </a:r>
            <a:r>
              <a:rPr b="1" lang="pt-BR" sz="2600"/>
              <a:t>a servir apenas como referência.</a:t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53ec39aee_0_6"/>
          <p:cNvSpPr txBox="1"/>
          <p:nvPr/>
        </p:nvSpPr>
        <p:spPr>
          <a:xfrm>
            <a:off x="270000" y="713250"/>
            <a:ext cx="108540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</a:t>
            </a:r>
            <a:r>
              <a:rPr b="1" lang="pt-BR" sz="3000"/>
              <a:t>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41 [...]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 - </a:t>
            </a:r>
            <a:r>
              <a:rPr b="1" lang="pt-BR" sz="2600"/>
              <a:t>exigir amostra ou prova de conceito</a:t>
            </a:r>
            <a:r>
              <a:rPr lang="pt-BR" sz="2600"/>
              <a:t> do bem </a:t>
            </a:r>
            <a:r>
              <a:rPr lang="pt-BR" sz="2600">
                <a:highlight>
                  <a:srgbClr val="FFFF00"/>
                </a:highlight>
              </a:rPr>
              <a:t>no procedimento de pré-qualificação permanente</a:t>
            </a:r>
            <a:r>
              <a:rPr lang="pt-BR" sz="2600"/>
              <a:t>, </a:t>
            </a:r>
            <a:r>
              <a:rPr lang="pt-BR" sz="2600">
                <a:highlight>
                  <a:srgbClr val="00FF00"/>
                </a:highlight>
              </a:rPr>
              <a:t>na fase de julgamento das propostas</a:t>
            </a:r>
            <a:r>
              <a:rPr lang="pt-BR" sz="2600"/>
              <a:t> ou de lances, </a:t>
            </a:r>
            <a:r>
              <a:rPr lang="pt-BR" sz="2600">
                <a:highlight>
                  <a:srgbClr val="FF9900"/>
                </a:highlight>
              </a:rPr>
              <a:t>ou no período de vigência do contrato ou da ata de registro de preços</a:t>
            </a:r>
            <a:r>
              <a:rPr lang="pt-BR" sz="2600"/>
              <a:t>, desde que previsto no edital da licitação e justificada a necessidade de sua apresentação;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53ec39aee_0_10"/>
          <p:cNvSpPr txBox="1"/>
          <p:nvPr/>
        </p:nvSpPr>
        <p:spPr>
          <a:xfrm>
            <a:off x="115100" y="713250"/>
            <a:ext cx="107277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</a:t>
            </a:r>
            <a:r>
              <a:rPr b="1" lang="pt-BR" sz="3000"/>
              <a:t>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41 [...]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III - vedar a contratação de marca ou produto, quando, </a:t>
            </a:r>
            <a:r>
              <a:rPr b="1" lang="pt-BR" sz="2600"/>
              <a:t>mediante processo administrativo</a:t>
            </a:r>
            <a:r>
              <a:rPr lang="pt-BR" sz="2600"/>
              <a:t>, </a:t>
            </a:r>
            <a:r>
              <a:rPr lang="pt-BR" sz="2600" u="sng"/>
              <a:t>restar comprovado que produtos adquiridos e utilizados anteriormente pela Administração não atendem a requisitos indispensáveis ao pleno adimplemento da obrigação contratual</a:t>
            </a:r>
            <a:r>
              <a:rPr lang="pt-BR" sz="2600"/>
              <a:t>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IV - solicitar, </a:t>
            </a:r>
            <a:r>
              <a:rPr b="1" lang="pt-BR" sz="2600"/>
              <a:t>motivadamente</a:t>
            </a:r>
            <a:r>
              <a:rPr lang="pt-BR" sz="2600"/>
              <a:t>, </a:t>
            </a:r>
            <a:r>
              <a:rPr b="1" lang="pt-BR" sz="2600"/>
              <a:t>carta de solidariedade</a:t>
            </a:r>
            <a:r>
              <a:rPr lang="pt-BR" sz="2600"/>
              <a:t> emitida pelo fabricante, que assegure a execução do contrato, </a:t>
            </a:r>
            <a:r>
              <a:rPr b="1" lang="pt-BR" sz="2600"/>
              <a:t>no caso de licitante revendedor ou distribuidor.</a:t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e53ec39aee_0_23"/>
          <p:cNvSpPr txBox="1"/>
          <p:nvPr/>
        </p:nvSpPr>
        <p:spPr>
          <a:xfrm>
            <a:off x="89550" y="713250"/>
            <a:ext cx="110346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42. A prova de qualidade de produto apresentado pelos proponentes </a:t>
            </a:r>
            <a:r>
              <a:rPr b="1" lang="pt-BR" sz="2600"/>
              <a:t>como similar ao das marcas eventualmente indicadas</a:t>
            </a:r>
            <a:r>
              <a:rPr lang="pt-BR" sz="2600"/>
              <a:t> no edital será admitida por qualquer um dos seguintes meios: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 - comprovação de que o </a:t>
            </a:r>
            <a:r>
              <a:rPr b="1" lang="pt-BR" sz="2600"/>
              <a:t>produto está de acordo</a:t>
            </a:r>
            <a:r>
              <a:rPr lang="pt-BR" sz="2600"/>
              <a:t> </a:t>
            </a:r>
            <a:r>
              <a:rPr b="1" lang="pt-BR" sz="2600"/>
              <a:t>com as normas técnicas</a:t>
            </a:r>
            <a:r>
              <a:rPr lang="pt-BR" sz="2600"/>
              <a:t> determinadas pelos órgãos oficiais competentes, pela Associação Brasileira de Normas Técnicas (ABNT) ou por outra entidade credenciada pelo Inmetro;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 - declaração de atendimento satisfatório emitida por outro órgão ou entidade de nível federativo equivalente ou superior que tenha adquirido o produto;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e53ec39aee_0_27"/>
          <p:cNvSpPr txBox="1"/>
          <p:nvPr/>
        </p:nvSpPr>
        <p:spPr>
          <a:xfrm>
            <a:off x="270000" y="713250"/>
            <a:ext cx="108540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Indicação de Marca - Fornecimento de Bens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III - certificação, certificado, </a:t>
            </a:r>
            <a:r>
              <a:rPr b="1" lang="pt-BR" sz="2600">
                <a:highlight>
                  <a:srgbClr val="FFFF00"/>
                </a:highlight>
              </a:rPr>
              <a:t>laudo laboratorial</a:t>
            </a:r>
            <a:r>
              <a:rPr lang="pt-BR" sz="2600"/>
              <a:t> ou documento similar </a:t>
            </a:r>
            <a:r>
              <a:rPr b="1" lang="pt-BR" sz="2600"/>
              <a:t>que possibilite a aferição da qualidade e da conformidade do produto ou do processo de fabricação</a:t>
            </a:r>
            <a:r>
              <a:rPr lang="pt-BR" sz="2600"/>
              <a:t>, inclusive sob o aspecto ambiental, emitido por instituição oficial competente ou por entidade credenciada.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e53ec39aee_0_31"/>
          <p:cNvSpPr txBox="1"/>
          <p:nvPr/>
        </p:nvSpPr>
        <p:spPr>
          <a:xfrm>
            <a:off x="270000" y="713250"/>
            <a:ext cx="108540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Processo de Padronização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Art. 43. O processo de padronização </a:t>
            </a:r>
            <a:r>
              <a:rPr b="1" lang="pt-BR" sz="2600"/>
              <a:t>deverá conter</a:t>
            </a:r>
            <a:r>
              <a:rPr lang="pt-BR" sz="2600"/>
              <a:t>: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 - </a:t>
            </a:r>
            <a:r>
              <a:rPr b="1" lang="pt-BR" sz="2600"/>
              <a:t>parecer técnico sobre o produto</a:t>
            </a:r>
            <a:r>
              <a:rPr lang="pt-BR" sz="2600"/>
              <a:t>, considerados especificações técnicas e estéticas, desempenho, análise de contratações anteriores, custo e condições de manutenção e garantia;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 - </a:t>
            </a:r>
            <a:r>
              <a:rPr b="1" lang="pt-BR" sz="2600"/>
              <a:t>despacho motivado da autoridade superior</a:t>
            </a:r>
            <a:r>
              <a:rPr lang="pt-BR" sz="2600"/>
              <a:t>, com a adoção do padrão;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III - síntese da justificativa e descrição sucinta do padrão definido, divulgadas em sítio eletrônico oficial.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535b70dab_0_0"/>
          <p:cNvSpPr txBox="1"/>
          <p:nvPr/>
        </p:nvSpPr>
        <p:spPr>
          <a:xfrm>
            <a:off x="148800" y="443500"/>
            <a:ext cx="107331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3000"/>
              <a:t>Lei 14.133/2021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3000"/>
              <a:t>Art. 6º Para os fins desta Lei, consideram-se: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XXIII - termo de referência: </a:t>
            </a:r>
            <a:r>
              <a:rPr lang="pt-BR" sz="3000"/>
              <a:t>documento necessário </a:t>
            </a:r>
            <a:r>
              <a:rPr b="1" lang="pt-BR" sz="3000"/>
              <a:t>para a contratação de bens e serviços</a:t>
            </a:r>
            <a:r>
              <a:rPr lang="pt-BR" sz="3000"/>
              <a:t>, que deve conter os seguintes parâmetros e elementos descritivos: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53ec39aee_0_35"/>
          <p:cNvSpPr txBox="1"/>
          <p:nvPr/>
        </p:nvSpPr>
        <p:spPr>
          <a:xfrm>
            <a:off x="270000" y="713250"/>
            <a:ext cx="108540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Processo de Padronização</a:t>
            </a:r>
            <a:endParaRPr b="1"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§ 1º </a:t>
            </a:r>
            <a:r>
              <a:rPr b="1" lang="pt-BR" sz="2600"/>
              <a:t>É permitida a padronização com base em processo de outro órgão ou entidade de nível federativo igual ou superior ao do órgão adquirente</a:t>
            </a:r>
            <a:r>
              <a:rPr lang="pt-BR" sz="2600"/>
              <a:t>, devendo o ato que decidir pela adesão a outra padronização ser devidamente motivado, com indicação da necessidade da Administração e dos riscos decorrentes dessa decisão, </a:t>
            </a:r>
            <a:r>
              <a:rPr b="1" lang="pt-BR" sz="2600"/>
              <a:t>e divulgado em sítio eletrônico oficial.</a:t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§ 2º As contratações de soluções baseadas em </a:t>
            </a:r>
            <a:r>
              <a:rPr b="1" lang="pt-BR" sz="2600"/>
              <a:t>software de uso disseminado</a:t>
            </a:r>
            <a:r>
              <a:rPr lang="pt-BR" sz="2600"/>
              <a:t> </a:t>
            </a:r>
            <a:r>
              <a:rPr lang="pt-BR" sz="2600">
                <a:highlight>
                  <a:srgbClr val="FFFF00"/>
                </a:highlight>
              </a:rPr>
              <a:t>serão disciplinadas em regulamento</a:t>
            </a:r>
            <a:r>
              <a:rPr lang="pt-BR" sz="2600"/>
              <a:t> que defina processo de gestão estratégica das contratações desse tipo de solução.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e53ec39aee_0_51"/>
          <p:cNvSpPr txBox="1"/>
          <p:nvPr/>
        </p:nvSpPr>
        <p:spPr>
          <a:xfrm>
            <a:off x="102325" y="713250"/>
            <a:ext cx="107403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/>
              <a:t>Itens padronizados até o momento </a:t>
            </a:r>
            <a:endParaRPr sz="30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/>
              <a:t>     &gt;&gt;&gt;&gt;&gt;</a:t>
            </a:r>
            <a:r>
              <a:rPr b="1" lang="pt-BR" sz="3000"/>
              <a:t>Água mineral, café e açúcar</a:t>
            </a:r>
            <a:r>
              <a:rPr lang="pt-BR" sz="3000"/>
              <a:t>&gt;&gt;&gt;&gt;&gt;</a:t>
            </a:r>
            <a:endParaRPr sz="3000"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u="sng">
                <a:solidFill>
                  <a:schemeClr val="hlink"/>
                </a:solidFill>
                <a:hlinkClick r:id="rId4"/>
              </a:rPr>
              <a:t>https://www.gov.br/pncp/pt-br/catalogo-eletronico-de-padronizacao/itens-padronizados</a:t>
            </a:r>
            <a:r>
              <a:rPr lang="pt-BR" sz="3000"/>
              <a:t> 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/>
              <a:t>👀 Café</a:t>
            </a:r>
            <a:r>
              <a:rPr lang="pt-BR" sz="3000"/>
              <a:t>: O parecer técnico divide o </a:t>
            </a:r>
            <a:r>
              <a:rPr lang="pt-BR" sz="3000"/>
              <a:t>produto </a:t>
            </a:r>
            <a:r>
              <a:rPr lang="pt-BR" sz="3000"/>
              <a:t>em três pontos de torrefação (escura, média e clara), conforme Portaria nº 570/2022 da Secretaria de Defesa Agropecuária. </a:t>
            </a:r>
            <a:endParaRPr sz="30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53ec39aee_0_0"/>
          <p:cNvSpPr txBox="1"/>
          <p:nvPr/>
        </p:nvSpPr>
        <p:spPr>
          <a:xfrm>
            <a:off x="4846125" y="713250"/>
            <a:ext cx="60636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Aquisição de cadeiras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 </a:t>
            </a:r>
            <a:endParaRPr b="1" sz="3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Dispensa Eletrônica 03/2023</a:t>
            </a:r>
            <a:endParaRPr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Uasg 302122 - Autoridade Nacional de Proteção de Dados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/>
              <a:t>Necessidade:</a:t>
            </a:r>
            <a:r>
              <a:rPr lang="pt-BR" sz="2600"/>
              <a:t> Aquisição de Cadeira Giratória com braço </a:t>
            </a:r>
            <a:r>
              <a:rPr lang="pt-BR" sz="2600" u="sng"/>
              <a:t>para pessoas obesas. </a:t>
            </a:r>
            <a:endParaRPr sz="2600" u="sng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/>
              <a:t>Catmat: </a:t>
            </a:r>
            <a:r>
              <a:rPr lang="pt-BR" sz="2600"/>
              <a:t>382870 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/>
              <a:t>Quantidade:</a:t>
            </a:r>
            <a:r>
              <a:rPr lang="pt-BR" sz="2600"/>
              <a:t> 03 unidades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  <p:pic>
        <p:nvPicPr>
          <p:cNvPr id="253" name="Google Shape;253;g1e53ec39ae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1569450"/>
            <a:ext cx="3533775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1e52df5be92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575" y="1569475"/>
            <a:ext cx="8978450" cy="34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e5349d7fd8_0_6"/>
          <p:cNvSpPr txBox="1"/>
          <p:nvPr/>
        </p:nvSpPr>
        <p:spPr>
          <a:xfrm>
            <a:off x="164325" y="845425"/>
            <a:ext cx="110406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Descrição para o Termo de Referência: </a:t>
            </a:r>
            <a:r>
              <a:rPr lang="pt-BR" sz="2600" u="sng"/>
              <a:t>Nota Técnica nº 67/2023/CLOG/CGA/ANPD</a:t>
            </a:r>
            <a:endParaRPr sz="2600" u="sng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1.1. Revestimento do assento e do encosto (1.1.1 a 1.1.3);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1.2. Apoio de braços anatômicos (1.2.1 a e 1.2.1 b);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1.3. Assento (1.3.1 a 1.3.3);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1.4. Encosto (1.4.1 a 1.4.3);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1.5. Mecanismos do Assento, Encosto e Base (1.5.1 a 1.5.6);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1.6. Hastes e rodízios (1.6.1 a 1.6.3);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e52df5be92_0_8"/>
          <p:cNvSpPr txBox="1"/>
          <p:nvPr/>
        </p:nvSpPr>
        <p:spPr>
          <a:xfrm>
            <a:off x="117475" y="556950"/>
            <a:ext cx="10865400" cy="54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600"/>
              <a:t>Laudos e Certificados obrigatórios: </a:t>
            </a:r>
            <a:endParaRPr b="1"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I. Certificado de Regularidade no Cadastro Técnico Federal de Atividades Potencialmente Poluidoras e/ou Utilizadoras de Recursos Ambientais (CTF/APP); 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II. Certificado de Procedência da Madeira; 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III. Parecer, laudo, certificado ou atestado, emitido por profissional capacitado, que comprove que o produto ofertado obedece aos padrões técnicos e funcionais básicos de ergonomia, atendendo a Portaria n. 3.751/90 do MTE em relação à Norma Brasileira NR 17 – Ergonomia.</a:t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IV. Certificado de Conformidade com a norma ABNT NBR 13962</a:t>
            </a:r>
            <a:endParaRPr sz="2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1e52a6db8c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50" y="2038251"/>
            <a:ext cx="3940325" cy="37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e52a6db8c4_0_6"/>
          <p:cNvSpPr txBox="1"/>
          <p:nvPr/>
        </p:nvSpPr>
        <p:spPr>
          <a:xfrm>
            <a:off x="4346400" y="762575"/>
            <a:ext cx="6798000" cy="4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O caso do fornecimento de galinhas</a:t>
            </a:r>
            <a:endParaRPr b="1" sz="3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Determinada cidade estava com um problema para resolver: </a:t>
            </a:r>
            <a:r>
              <a:rPr b="1" lang="pt-BR" sz="2400">
                <a:solidFill>
                  <a:srgbClr val="FF0000"/>
                </a:solidFill>
              </a:rPr>
              <a:t>praga de escorpiões;</a:t>
            </a:r>
            <a:r>
              <a:rPr lang="pt-BR" sz="2400"/>
              <a:t> </a:t>
            </a:r>
            <a:endParaRPr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Não podiam usar veneno, tampouco iscas específicas, por conta do risco à população;</a:t>
            </a:r>
            <a:endParaRPr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A </a:t>
            </a:r>
            <a:r>
              <a:rPr b="1" lang="pt-BR" sz="2400"/>
              <a:t>“melhor solução”</a:t>
            </a:r>
            <a:r>
              <a:rPr lang="pt-BR" sz="2400"/>
              <a:t> veio da ideia de utilização do inimigo natural do escorpião;</a:t>
            </a:r>
            <a:endParaRPr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 O custo foi considerado baixo; </a:t>
            </a:r>
            <a:endParaRPr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Órgão Público x Recurso Público x Objeto Comum x Pregão;</a:t>
            </a:r>
            <a:endParaRPr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&gt; Após o certame, no dia entrega (etapa de execução)……….</a:t>
            </a:r>
            <a:endParaRPr sz="2400"/>
          </a:p>
        </p:txBody>
      </p:sp>
      <p:sp>
        <p:nvSpPr>
          <p:cNvPr id="275" name="Google Shape;275;g1e52a6db8c4_0_6"/>
          <p:cNvSpPr txBox="1"/>
          <p:nvPr/>
        </p:nvSpPr>
        <p:spPr>
          <a:xfrm>
            <a:off x="4572000" y="5484975"/>
            <a:ext cx="60759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http://www.batebyte.pr.gov.br/Pagina/Flagrantes-O-caso-das-galinhas-assassinas</a:t>
            </a:r>
            <a:r>
              <a:rPr lang="pt-BR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4f46892de_0_0"/>
          <p:cNvSpPr txBox="1"/>
          <p:nvPr/>
        </p:nvSpPr>
        <p:spPr>
          <a:xfrm>
            <a:off x="237825" y="836875"/>
            <a:ext cx="101682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2) </a:t>
            </a:r>
            <a:r>
              <a:rPr b="1" lang="pt-BR" sz="2600"/>
              <a:t>Fundamentação</a:t>
            </a:r>
            <a:r>
              <a:rPr b="1" lang="pt-BR" sz="2600"/>
              <a:t> da </a:t>
            </a:r>
            <a:r>
              <a:rPr b="1" lang="pt-BR" sz="2600"/>
              <a:t>contratação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</a:t>
            </a:r>
            <a:r>
              <a:rPr lang="pt-BR" sz="2600"/>
              <a:t>consiste na referência aos estudos técnicos preliminares correspondentes</a:t>
            </a:r>
            <a:r>
              <a:rPr lang="pt-BR" sz="2600"/>
              <a:t>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demonstração da previsão no PCA (no Sistema TR Digital </a:t>
            </a:r>
            <a:r>
              <a:rPr lang="pt-BR" sz="2600"/>
              <a:t>este</a:t>
            </a:r>
            <a:r>
              <a:rPr lang="pt-BR" sz="2600"/>
              <a:t> enquadramento será feito automaticamente);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4f46892de_0_6"/>
          <p:cNvSpPr txBox="1"/>
          <p:nvPr/>
        </p:nvSpPr>
        <p:spPr>
          <a:xfrm>
            <a:off x="249375" y="513625"/>
            <a:ext cx="98874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3) </a:t>
            </a:r>
            <a:r>
              <a:rPr b="1" lang="pt-BR" sz="2600"/>
              <a:t>Descrição</a:t>
            </a:r>
            <a:r>
              <a:rPr b="1" lang="pt-BR" sz="2600"/>
              <a:t> da </a:t>
            </a:r>
            <a:r>
              <a:rPr b="1" lang="pt-BR" sz="2600"/>
              <a:t>solução</a:t>
            </a:r>
            <a:r>
              <a:rPr b="1" lang="pt-BR" sz="2600"/>
              <a:t> como um todo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em regra, este tópico é extraído do ETP, podendo ser atualizado em </a:t>
            </a:r>
            <a:r>
              <a:rPr lang="pt-BR" sz="2600" u="sng"/>
              <a:t>razão de possível amadurecimento da ideia inicial.</a:t>
            </a:r>
            <a:r>
              <a:rPr b="1" lang="pt-BR" sz="2600"/>
              <a:t> 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 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 considerar todo o ciclo de vida do objeto;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sempre que possível, podem ser feitos arranjos inovadores, independentemente do modelo de contratação que </a:t>
            </a:r>
            <a:r>
              <a:rPr lang="pt-BR" sz="2600"/>
              <a:t>até</a:t>
            </a:r>
            <a:r>
              <a:rPr lang="pt-BR" sz="2600"/>
              <a:t> </a:t>
            </a:r>
            <a:r>
              <a:rPr lang="pt-BR" sz="2600"/>
              <a:t>então</a:t>
            </a:r>
            <a:r>
              <a:rPr lang="pt-BR" sz="2600"/>
              <a:t> vinha sendo utilizado;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caso envolva aglutinação de diferentes tarefas, </a:t>
            </a:r>
            <a:r>
              <a:rPr lang="pt-BR" sz="2600" u="sng"/>
              <a:t>deve ser explicado como se dá o funcionamento do mercado para tal tipo de objeto/serviço</a:t>
            </a:r>
            <a:r>
              <a:rPr lang="pt-BR" sz="2600"/>
              <a:t>, demonstrando, assim, que a regra do parcelamento não está sendo descumprida.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e4f46892de_0_14"/>
          <p:cNvSpPr txBox="1"/>
          <p:nvPr/>
        </p:nvSpPr>
        <p:spPr>
          <a:xfrm>
            <a:off x="191650" y="127350"/>
            <a:ext cx="10528500" cy="6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4) </a:t>
            </a:r>
            <a:r>
              <a:rPr b="1" lang="pt-BR" sz="2600"/>
              <a:t>Requisitos da contratação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detalha </a:t>
            </a:r>
            <a:r>
              <a:rPr b="1" lang="pt-BR" sz="2600"/>
              <a:t>as condições necessárias para que se contrate</a:t>
            </a:r>
            <a:r>
              <a:rPr lang="pt-BR" sz="2600"/>
              <a:t> empresa apta a fornecer os bens ou serviços pretendidos; </a:t>
            </a:r>
            <a:r>
              <a:rPr b="1" lang="pt-BR" sz="2600"/>
              <a:t> </a:t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poderá abordar regras que deverão ser seguidas na etapa de execução contratual, tanto pela contratante quanto pela contratada;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 caso de serviços com DEMO, deverá constar o enquadramento das categorias profissionais que serão empregadas no serviço dentro da Classificação Brasileira de Ocupações (CBO) ou outro que vier a substituí-lo;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53ec39aee_0_43"/>
          <p:cNvSpPr txBox="1"/>
          <p:nvPr/>
        </p:nvSpPr>
        <p:spPr>
          <a:xfrm>
            <a:off x="148800" y="859150"/>
            <a:ext cx="107331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2600">
                <a:solidFill>
                  <a:schemeClr val="dk1"/>
                </a:solidFill>
              </a:rPr>
              <a:t>&gt;</a:t>
            </a:r>
            <a:r>
              <a:rPr lang="pt-BR" sz="2600">
                <a:solidFill>
                  <a:schemeClr val="dk1"/>
                </a:solidFill>
              </a:rPr>
              <a:t> ganhou maior protagonismo após a consolidação dos modelos de minuta elaborados pela Administração Pública Federal;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2600">
                <a:solidFill>
                  <a:schemeClr val="dk1"/>
                </a:solidFill>
              </a:rPr>
              <a:t>&gt;</a:t>
            </a:r>
            <a:r>
              <a:rPr lang="pt-BR" sz="2600">
                <a:solidFill>
                  <a:schemeClr val="dk1"/>
                </a:solidFill>
              </a:rPr>
              <a:t> detalha a pretensão da Administração, com simples remissão aos demais instrumentos;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2600">
                <a:solidFill>
                  <a:schemeClr val="dk1"/>
                </a:solidFill>
              </a:rPr>
              <a:t>&gt;</a:t>
            </a:r>
            <a:r>
              <a:rPr lang="pt-BR" sz="2600">
                <a:solidFill>
                  <a:schemeClr val="dk1"/>
                </a:solidFill>
              </a:rPr>
              <a:t> a elaboração de forma cautelosa e completa é essencial, tendo em vista que o termo de referência irá impactar </a:t>
            </a:r>
            <a:r>
              <a:rPr lang="pt-BR" sz="2600" u="sng">
                <a:solidFill>
                  <a:schemeClr val="dk1"/>
                </a:solidFill>
                <a:highlight>
                  <a:srgbClr val="FFFF00"/>
                </a:highlight>
              </a:rPr>
              <a:t>não só no processo de contratação, mas também na execução do objeto</a:t>
            </a:r>
            <a:r>
              <a:rPr lang="pt-BR" sz="2600">
                <a:solidFill>
                  <a:schemeClr val="dk1"/>
                </a:solidFill>
                <a:highlight>
                  <a:srgbClr val="FFFF00"/>
                </a:highlight>
              </a:rPr>
              <a:t>.</a:t>
            </a:r>
            <a:endParaRPr sz="26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2600">
                <a:solidFill>
                  <a:schemeClr val="dk1"/>
                </a:solidFill>
              </a:rPr>
              <a:t>&gt;</a:t>
            </a:r>
            <a:r>
              <a:rPr lang="pt-BR" sz="2600">
                <a:solidFill>
                  <a:schemeClr val="dk1"/>
                </a:solidFill>
              </a:rPr>
              <a:t> será elaborado </a:t>
            </a:r>
            <a:r>
              <a:rPr b="1" lang="pt-BR" sz="2600">
                <a:solidFill>
                  <a:schemeClr val="dk1"/>
                </a:solidFill>
              </a:rPr>
              <a:t>também nos casos de contratação de obras e de serviços especiais de engenharia</a:t>
            </a:r>
            <a:r>
              <a:rPr lang="pt-BR" sz="2600">
                <a:solidFill>
                  <a:schemeClr val="dk1"/>
                </a:solidFill>
              </a:rPr>
              <a:t>. 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e4f46892de_0_10"/>
          <p:cNvSpPr txBox="1"/>
          <p:nvPr/>
        </p:nvSpPr>
        <p:spPr>
          <a:xfrm>
            <a:off x="191650" y="127350"/>
            <a:ext cx="10690200" cy="3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se pertinente, consignar a quantidade estimada de deslocamentos e/ou hospedagem dos empregados, </a:t>
            </a:r>
            <a:r>
              <a:rPr b="1" lang="pt-BR" sz="2600"/>
              <a:t>com as respectivas estimativas de despesa</a:t>
            </a:r>
            <a:r>
              <a:rPr lang="pt-BR" sz="2600"/>
              <a:t>, nos casos em que a execução de serviços eventualmente ocorra em localidades distintas da sede habitual da prestação do serviço.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4f46892de_0_18"/>
          <p:cNvSpPr txBox="1"/>
          <p:nvPr/>
        </p:nvSpPr>
        <p:spPr>
          <a:xfrm>
            <a:off x="191650" y="127350"/>
            <a:ext cx="108573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5) </a:t>
            </a:r>
            <a:r>
              <a:rPr b="1" lang="pt-BR" sz="2600"/>
              <a:t>Modelo de execução do objeto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&gt; definição dos prazos de entrega, assim como a forma de remessa (única ou parcelada). 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Atenção: A tabela disponível no modelo refere-se ao parcelamento das remessas!!</a:t>
            </a:r>
            <a:endParaRPr sz="2600"/>
          </a:p>
        </p:txBody>
      </p:sp>
      <p:pic>
        <p:nvPicPr>
          <p:cNvPr id="301" name="Google Shape;301;g1e4f46892de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275" y="2525550"/>
            <a:ext cx="8385089" cy="34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1e4f46892de_0_18"/>
          <p:cNvSpPr txBox="1"/>
          <p:nvPr/>
        </p:nvSpPr>
        <p:spPr>
          <a:xfrm>
            <a:off x="2198650" y="5553950"/>
            <a:ext cx="68433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e528707f0a_0_21"/>
          <p:cNvSpPr txBox="1"/>
          <p:nvPr/>
        </p:nvSpPr>
        <p:spPr>
          <a:xfrm>
            <a:off x="191650" y="127350"/>
            <a:ext cx="10857300" cy="7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detalhar a dinâmica da execução do contrato;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o prazo para início da execução do objeto;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descrição detalhada das rotinas pertinentes à execução do objeto;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frequência e periodicidade de execução dos serviços;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os procedimentos, metodologias e tecnologias a serem empregadas,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quando for o caso;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os deveres e disciplinas envolvidos;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o cronograma de execução dos serviços, em, especial, das tarefas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/>
              <a:t>significativas e seus respectivos prazos;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e4f46892de_0_23"/>
          <p:cNvSpPr txBox="1"/>
          <p:nvPr/>
        </p:nvSpPr>
        <p:spPr>
          <a:xfrm>
            <a:off x="191650" y="127350"/>
            <a:ext cx="10857300" cy="5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o método para quantificar o volume de serviços a serem feitos durante a execução do contrato;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os mecanismos para os casos em que houver a necessidade de materiais específicos;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definir o modelo de ordem de serviço;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especificar o modelo de garantia contratual para a execução do serviço e/ou do fornecimento de bens (</a:t>
            </a:r>
            <a:r>
              <a:rPr b="1" lang="pt-BR" sz="2600"/>
              <a:t>é # da garantia legal - CDC</a:t>
            </a:r>
            <a:r>
              <a:rPr lang="pt-BR" sz="2600"/>
              <a:t>);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e4f46892de_0_27"/>
          <p:cNvSpPr txBox="1"/>
          <p:nvPr/>
        </p:nvSpPr>
        <p:spPr>
          <a:xfrm>
            <a:off x="103475" y="635250"/>
            <a:ext cx="10857300" cy="5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6) </a:t>
            </a:r>
            <a:r>
              <a:rPr b="1" lang="pt-BR" sz="2600"/>
              <a:t>Modelo de gestão do contrato </a:t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descrever como a execução do objeto será acompanhada e fiscalizada;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os atores que irão participar da gestão do contrato (fiscalização técnica, administrativa e gestor) e quais serão as rotinas de fiscalização e de gestão contratual;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os mecanismos de comunicação entre a instituição e o fornecedor;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e542fe73f4_0_0"/>
          <p:cNvSpPr txBox="1"/>
          <p:nvPr/>
        </p:nvSpPr>
        <p:spPr>
          <a:xfrm>
            <a:off x="180100" y="704275"/>
            <a:ext cx="10857300" cy="5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7) C</a:t>
            </a:r>
            <a:r>
              <a:rPr b="1" lang="pt-BR" sz="2600"/>
              <a:t>ritérios de medição e de pagamento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definir a </a:t>
            </a:r>
            <a:r>
              <a:rPr b="1" lang="pt-BR" sz="2600"/>
              <a:t>forma de aferir a execução do serviço</a:t>
            </a:r>
            <a:r>
              <a:rPr lang="pt-BR" sz="2600"/>
              <a:t>, considerando a lógica de pagamento com base no resultado;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estabelecer </a:t>
            </a:r>
            <a:r>
              <a:rPr b="1" lang="pt-BR" sz="2600"/>
              <a:t>unidade de medida adequada</a:t>
            </a:r>
            <a:r>
              <a:rPr lang="pt-BR" sz="2600"/>
              <a:t> para o tipo de serviço a ser contratado;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estabelecer a </a:t>
            </a:r>
            <a:r>
              <a:rPr b="1" lang="pt-BR" sz="2600"/>
              <a:t>produtividade de referência</a:t>
            </a:r>
            <a:r>
              <a:rPr lang="pt-BR" sz="2600"/>
              <a:t> ou os critérios de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adequação do serviço à qualidade esperada. 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e4f46892de_0_31"/>
          <p:cNvSpPr txBox="1"/>
          <p:nvPr/>
        </p:nvSpPr>
        <p:spPr>
          <a:xfrm>
            <a:off x="180100" y="704275"/>
            <a:ext cx="10857300" cy="5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deverá identificar os indicadores mínimos de desempenho para aferição da qualidade esperada da prestação dos serviços, </a:t>
            </a:r>
            <a:r>
              <a:rPr lang="pt-BR" sz="2600" u="sng"/>
              <a:t>com base nas seguintes diretrizes:</a:t>
            </a:r>
            <a:endParaRPr sz="2600" u="sng"/>
          </a:p>
          <a:p>
            <a:pPr indent="-3937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considerar as </a:t>
            </a:r>
            <a:r>
              <a:rPr b="1" lang="pt-BR" sz="2600"/>
              <a:t>atividades mais relevantes</a:t>
            </a:r>
            <a:r>
              <a:rPr lang="pt-BR" sz="2600"/>
              <a:t> </a:t>
            </a:r>
            <a:r>
              <a:rPr b="1" lang="pt-BR" sz="2600"/>
              <a:t>ou críticas</a:t>
            </a:r>
            <a:r>
              <a:rPr lang="pt-BR" sz="2600"/>
              <a:t> que impliquem na qualidade da prestação dos serviços e nos resultados esperados;</a:t>
            </a:r>
            <a:endParaRPr sz="2600"/>
          </a:p>
          <a:p>
            <a:pPr indent="-3937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lang="pt-BR" sz="2600"/>
              <a:t>prever fatores que estejam fora do controle do prestador e que possam interferir no atendimento das metas;</a:t>
            </a:r>
            <a:endParaRPr sz="2600"/>
          </a:p>
          <a:p>
            <a:pPr indent="-3937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LcParenR"/>
            </a:pPr>
            <a:r>
              <a:rPr b="1" lang="pt-BR" sz="2600"/>
              <a:t>indicadores objetivamente mensuráveis e compreensíveis</a:t>
            </a:r>
            <a:r>
              <a:rPr lang="pt-BR" sz="2600"/>
              <a:t>, de preferência facilmente coletáveis, relevantes e adequados à natureza e características do serviço;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e4f46892de_0_35"/>
          <p:cNvSpPr txBox="1"/>
          <p:nvPr/>
        </p:nvSpPr>
        <p:spPr>
          <a:xfrm>
            <a:off x="180100" y="704275"/>
            <a:ext cx="10857300" cy="5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d) indicadores e metas </a:t>
            </a:r>
            <a:r>
              <a:rPr b="1" lang="pt-BR" sz="2600"/>
              <a:t>devem ser estipulados de forma sistemática</a:t>
            </a:r>
            <a:r>
              <a:rPr lang="pt-BR" sz="2600"/>
              <a:t>, de modo que possam contribuir cumulativamente para o resultado global do serviço e não interfiram negativamente uns nos outros;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e) indicadores realistas e </a:t>
            </a:r>
            <a:r>
              <a:rPr lang="pt-BR" sz="2600" u="sng"/>
              <a:t>que reflitam fatores que estão sob controle do prestador</a:t>
            </a:r>
            <a:r>
              <a:rPr lang="pt-BR" sz="2600"/>
              <a:t> do serviço;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f) previsão de </a:t>
            </a:r>
            <a:r>
              <a:rPr lang="pt-BR" sz="2600" u="sng"/>
              <a:t>nível de desconformidade dos serviços que</a:t>
            </a:r>
            <a:r>
              <a:rPr lang="pt-BR" sz="2600"/>
              <a:t>, além do redimensionamento dos pagamentos, poderá ensejar penalidades à contratada e/ou a rescisão unilateral do contrato;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4f46892de_0_39"/>
          <p:cNvSpPr txBox="1"/>
          <p:nvPr/>
        </p:nvSpPr>
        <p:spPr>
          <a:xfrm>
            <a:off x="180100" y="704275"/>
            <a:ext cx="10857300" cy="6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g</a:t>
            </a:r>
            <a:r>
              <a:rPr lang="pt-BR" sz="2600"/>
              <a:t>) </a:t>
            </a:r>
            <a:r>
              <a:rPr lang="pt-BR" sz="2600"/>
              <a:t>previsão de que os pagamentos deverão ser proporcionais ao atendimento das metas estabelecidas no ato convocatório, observando-se o seguinte: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As adequações nos pagamentos </a:t>
            </a:r>
            <a:r>
              <a:rPr b="1" lang="pt-BR" sz="2600"/>
              <a:t>estarão limitadas a uma faixa específica de tolerância</a:t>
            </a:r>
            <a:r>
              <a:rPr lang="pt-BR" sz="2600"/>
              <a:t>, abaixo da qual o fornecedor se sujeitará ao </a:t>
            </a:r>
            <a:r>
              <a:rPr lang="pt-BR" sz="2600" u="sng"/>
              <a:t>redimensionamento no pagamento e às sanções legais</a:t>
            </a:r>
            <a:r>
              <a:rPr lang="pt-BR" sz="2600"/>
              <a:t>, considerando a importância da atividade;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A possibilidade de que para “</a:t>
            </a:r>
            <a:r>
              <a:rPr b="1" lang="pt-BR" sz="2600"/>
              <a:t>falhas irrelevantes” </a:t>
            </a:r>
            <a:r>
              <a:rPr lang="pt-BR" sz="2600"/>
              <a:t>ocorra apenas notificação por parte da administração nas primeiras ocorrências;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4f46892de_0_43"/>
          <p:cNvSpPr txBox="1"/>
          <p:nvPr/>
        </p:nvSpPr>
        <p:spPr>
          <a:xfrm>
            <a:off x="180100" y="704275"/>
            <a:ext cx="10857300" cy="59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h</a:t>
            </a:r>
            <a:r>
              <a:rPr lang="pt-BR" sz="2600"/>
              <a:t>) previsão de </a:t>
            </a:r>
            <a:r>
              <a:rPr lang="pt-BR" sz="2600">
                <a:highlight>
                  <a:srgbClr val="FFFF00"/>
                </a:highlight>
              </a:rPr>
              <a:t>utilização do IMR</a:t>
            </a:r>
            <a:r>
              <a:rPr lang="pt-BR" sz="2600"/>
              <a:t>, preferencialmente por meio de ferramenta informatizada para verificação dos resultados;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i) definir o método de avaliação da conformidade dos produtos e dos serviços entregues </a:t>
            </a:r>
            <a:r>
              <a:rPr b="1" lang="pt-BR" sz="2600"/>
              <a:t>com relação às especificações técnicas e com a proposta da contratada</a:t>
            </a:r>
            <a:r>
              <a:rPr lang="pt-BR" sz="2600"/>
              <a:t>, com vistas aos </a:t>
            </a:r>
            <a:r>
              <a:rPr lang="pt-BR" sz="2600" u="sng"/>
              <a:t>recebimentos provisório e definitivo</a:t>
            </a:r>
            <a:r>
              <a:rPr lang="pt-BR" sz="2600"/>
              <a:t>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j) definir o procedimento para verificar a manutenção das condições de habilitação existentes quando da assinatura do contrato;</a:t>
            </a:r>
            <a:endParaRPr sz="26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k) definir pela utilização de listas de verificação para aceite provisório e definitivo;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e528707f0a_0_0"/>
          <p:cNvSpPr txBox="1"/>
          <p:nvPr/>
        </p:nvSpPr>
        <p:spPr>
          <a:xfrm>
            <a:off x="266250" y="906050"/>
            <a:ext cx="108357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3000"/>
              <a:t>Projeto Básico x Termo de Referência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2600"/>
              <a:t>Projeto Básico:</a:t>
            </a:r>
            <a:r>
              <a:rPr lang="pt-BR" sz="2600"/>
              <a:t> </a:t>
            </a:r>
            <a:r>
              <a:rPr b="1" lang="pt-BR" sz="2600">
                <a:highlight>
                  <a:srgbClr val="FFFF00"/>
                </a:highlight>
              </a:rPr>
              <a:t>documento de engenharia</a:t>
            </a:r>
            <a:r>
              <a:rPr lang="pt-BR" sz="2600"/>
              <a:t>, com as especificidades listadas no artigo 6º, inciso XXV, e não um documento jurídico. Assim sendo, mesmo nos casos de contratação de obras e serviços especiais de engenharia, o Termo de Referência deverá ser elaborado, com o conteúdo jurídico administrativo que lhe é peculiar. </a:t>
            </a:r>
            <a:endParaRPr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2200"/>
              <a:t>Obs: Conforme consulta enviada à AGU em 24/05/2023.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3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e4f46892de_0_47"/>
          <p:cNvSpPr txBox="1"/>
          <p:nvPr/>
        </p:nvSpPr>
        <p:spPr>
          <a:xfrm>
            <a:off x="180100" y="704275"/>
            <a:ext cx="108573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l</a:t>
            </a:r>
            <a:r>
              <a:rPr lang="pt-BR" sz="2600"/>
              <a:t>) d</a:t>
            </a:r>
            <a:r>
              <a:rPr lang="pt-BR" sz="2600"/>
              <a:t>efinir as sanções, glosas e condições para rescisão contratual, </a:t>
            </a:r>
            <a:r>
              <a:rPr b="1" lang="pt-BR" sz="2600"/>
              <a:t>considerando as seguintes diretrizes:</a:t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00FF"/>
              </a:solidFill>
            </a:endParaRPr>
          </a:p>
        </p:txBody>
      </p:sp>
      <p:pic>
        <p:nvPicPr>
          <p:cNvPr id="348" name="Google Shape;348;g1e4f46892de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0600" y="2528050"/>
            <a:ext cx="4810525" cy="266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e4f46892de_0_52"/>
          <p:cNvSpPr txBox="1"/>
          <p:nvPr/>
        </p:nvSpPr>
        <p:spPr>
          <a:xfrm>
            <a:off x="180100" y="665250"/>
            <a:ext cx="10857300" cy="51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relacionar as sanções previstas na Lei nº 14.133/2021, conforme o caso, às obrigações da contratada estabelecidas no modelo de execução do objeto;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definir o rigor das sanções, de modo que sejam proporcionais ao prejuízo causado pela desconformidade;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nos casos de multas, definir a forma de cálculo para os atrasos no início ou durante a execução, as providências para os casos de multas reincidentes e/ou cumulativas, o processo de aferição do nível de desconformidade que poderá levar à multa;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nos casos de glosa, as condições para aplicação e forma de cálculo. </a:t>
            </a:r>
            <a:endParaRPr b="1" sz="2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e4f46892de_0_59"/>
          <p:cNvSpPr txBox="1"/>
          <p:nvPr/>
        </p:nvSpPr>
        <p:spPr>
          <a:xfrm>
            <a:off x="180100" y="665250"/>
            <a:ext cx="1085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8) </a:t>
            </a:r>
            <a:r>
              <a:rPr b="1" lang="pt-BR" sz="2600"/>
              <a:t>Forma e critérios de seleção do fornecedor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359" name="Google Shape;359;g1e4f46892de_0_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9350" y="2426000"/>
            <a:ext cx="7325251" cy="36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e4f46892de_0_59"/>
          <p:cNvSpPr txBox="1"/>
          <p:nvPr/>
        </p:nvSpPr>
        <p:spPr>
          <a:xfrm>
            <a:off x="2584600" y="1456775"/>
            <a:ext cx="6489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TRATAMENTO DIFERENCIADO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Microempresa e Empresa de Pequeno Porte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e52df5be92_0_17"/>
          <p:cNvSpPr txBox="1"/>
          <p:nvPr/>
        </p:nvSpPr>
        <p:spPr>
          <a:xfrm>
            <a:off x="180100" y="817650"/>
            <a:ext cx="10857300" cy="4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destacar a concessão (ou não) de tratamento favorecido a microempresas, pequenas empresas e entidades equiparadas, na forma da LC nº 123/2006. 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  <a:highlight>
                  <a:srgbClr val="FFFF00"/>
                </a:highlight>
              </a:rPr>
              <a:t>Regra: Itens com valor de até R$ 80.000,00 devem ser licitados de forma exclusiva para ME/EPP. </a:t>
            </a:r>
            <a:r>
              <a:rPr lang="pt-BR" sz="2600">
                <a:highlight>
                  <a:srgbClr val="FFFF00"/>
                </a:highlight>
              </a:rPr>
              <a:t> </a:t>
            </a:r>
            <a:endParaRPr sz="2600">
              <a:highlight>
                <a:srgbClr val="FFFF00"/>
              </a:highlight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em caso de inaplicabilidade ou impossibilidade, apresentar as justificativas, com base em, no mínimo, um fundamento do artigo 49 da LC nº 123/2006;</a:t>
            </a:r>
            <a:endParaRPr sz="26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e52df5be92_0_33"/>
          <p:cNvSpPr txBox="1"/>
          <p:nvPr/>
        </p:nvSpPr>
        <p:spPr>
          <a:xfrm>
            <a:off x="180100" y="503725"/>
            <a:ext cx="108573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Atenção:</a:t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Para aquisição de bens de natureza divisível, deverá ser estabelecido cota de </a:t>
            </a:r>
            <a:r>
              <a:rPr lang="pt-BR" sz="2600">
                <a:highlight>
                  <a:srgbClr val="FFFF00"/>
                </a:highlight>
              </a:rPr>
              <a:t>até 25% (vinte e cinco por cento) do objeto</a:t>
            </a:r>
            <a:r>
              <a:rPr lang="pt-BR" sz="2600"/>
              <a:t> para a contratação de microempresas e empresas de pequeno porte. 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graphicFrame>
        <p:nvGraphicFramePr>
          <p:cNvPr id="371" name="Google Shape;371;g1e52df5be92_0_33"/>
          <p:cNvGraphicFramePr/>
          <p:nvPr/>
        </p:nvGraphicFramePr>
        <p:xfrm>
          <a:off x="492125" y="282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{AC57DCAF-1D1C-4B13-8FC7-C4A4D4F66ABF}</a:tableStyleId>
              </a:tblPr>
              <a:tblGrid>
                <a:gridCol w="588075"/>
                <a:gridCol w="3392925"/>
                <a:gridCol w="705925"/>
                <a:gridCol w="946550"/>
                <a:gridCol w="1049750"/>
                <a:gridCol w="954925"/>
                <a:gridCol w="1224150"/>
                <a:gridCol w="1165325"/>
              </a:tblGrid>
              <a:tr h="594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Item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Descrição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Un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Qtde CM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GP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PG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Vlr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Unitário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   Vlr Total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Relógio Comparador. Capacidade De 20 Mm Para Curso Da Ponteira, Escala Com Graduação De 0,01 Mm, Exatidão Da Medição ± 0,020 Mm, Curso De 1,0 Mm Por Volta Do Ponteiro, Visor Com Diâmetro Externo Mínimo De 55 Mm.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Un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600,00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rgbClr val="EE0000"/>
                          </a:solidFill>
                        </a:rPr>
                        <a:t>144.000,00</a:t>
                      </a:r>
                      <a:endParaRPr b="1">
                        <a:solidFill>
                          <a:srgbClr val="EE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e52df5be92_0_27"/>
          <p:cNvSpPr txBox="1"/>
          <p:nvPr/>
        </p:nvSpPr>
        <p:spPr>
          <a:xfrm>
            <a:off x="180100" y="503725"/>
            <a:ext cx="108573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Atenção:</a:t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Para aquisição de bens de natureza divisível, deverá ser estabelecido cota de </a:t>
            </a:r>
            <a:r>
              <a:rPr lang="pt-BR" sz="2600">
                <a:highlight>
                  <a:srgbClr val="FFFF00"/>
                </a:highlight>
              </a:rPr>
              <a:t>até 25% (vinte e cinco por cento) do objeto</a:t>
            </a:r>
            <a:r>
              <a:rPr lang="pt-BR" sz="2600"/>
              <a:t> para a contratação de microempresas e empresas de pequeno porte. 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graphicFrame>
        <p:nvGraphicFramePr>
          <p:cNvPr id="377" name="Google Shape;377;g1e52df5be92_0_27"/>
          <p:cNvGraphicFramePr/>
          <p:nvPr/>
        </p:nvGraphicFramePr>
        <p:xfrm>
          <a:off x="668363" y="251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{AC57DCAF-1D1C-4B13-8FC7-C4A4D4F66ABF}</a:tableStyleId>
              </a:tblPr>
              <a:tblGrid>
                <a:gridCol w="588075"/>
                <a:gridCol w="3392925"/>
                <a:gridCol w="705925"/>
                <a:gridCol w="946550"/>
                <a:gridCol w="1049750"/>
                <a:gridCol w="954925"/>
                <a:gridCol w="1224150"/>
                <a:gridCol w="1165325"/>
              </a:tblGrid>
              <a:tr h="594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Item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Descrição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Un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Qtde CM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GP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Qtde PG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Vlr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>
                          <a:solidFill>
                            <a:schemeClr val="dk1"/>
                          </a:solidFill>
                        </a:rPr>
                        <a:t>Unitário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   Vlr Total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1448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01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Relógio Comparador. Capacidade De 20 Mm Para Curso Da Ponteira, Escala Com Graduação De 0,01 Mm, Exatidão Da Medição ± 0,020 Mm, Curso De 1,0 Mm Por Volta Do Ponteiro, Visor Com Diâmetro Externo Mínimo De 55 Mm.</a:t>
                      </a:r>
                      <a:endParaRPr sz="16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Un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45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45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90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600,00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108.000,00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02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solidFill>
                            <a:schemeClr val="dk1"/>
                          </a:solidFill>
                        </a:rPr>
                        <a:t>Relógio Comparador. Capacidade De 20 Mm Para Curso Da Ponteira, Escala Com Graduação De 0,01 Mm, Exatidão Da Medição ± 0,020 Mm, Curso De 1,0 Mm Por Volta Do Ponteiro, Visor Com Diâmetro Externo Mínimo De 55 Mm.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Un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15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30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600,00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36.000,00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e52df5be92_0_23"/>
          <p:cNvSpPr txBox="1"/>
          <p:nvPr/>
        </p:nvSpPr>
        <p:spPr>
          <a:xfrm>
            <a:off x="180100" y="665250"/>
            <a:ext cx="10857300" cy="6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identificar a forma de selecionar o fornecedor (licitação, inexigibilidade, dispensa), com apresentação dos fundamentos de fato e de direito para a escolha;</a:t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justificar eventual restrição de participação de empresas reunidas em consórcio e/ou cooperativas;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>
                <a:solidFill>
                  <a:schemeClr val="dk1"/>
                </a:solidFill>
              </a:rPr>
              <a:t>&gt; justificar a eventual opção por licitação internacional;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>
                <a:solidFill>
                  <a:schemeClr val="dk1"/>
                </a:solidFill>
              </a:rPr>
              <a:t>&gt; definir os critérios de habilitação indicados para a contratação;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e4f46892de_0_63"/>
          <p:cNvSpPr txBox="1"/>
          <p:nvPr/>
        </p:nvSpPr>
        <p:spPr>
          <a:xfrm>
            <a:off x="180100" y="665250"/>
            <a:ext cx="10857300" cy="6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analisar e identificar os critérios de qualificação econômico financeiras a serem exigidos;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analisar e identificar os critérios de qualificação técnica a serem exigidos;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definir os critérios de aceitabilidade de preços, com fixação de preços máximos aceitáveis, tanto globais quanto unitários;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definir os critérios de julgamento das propostas, incluindo os critérios de preferência e desempate aplicáveis, bem como margem de preferência, se aplicável.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e4f46892de_0_71"/>
          <p:cNvSpPr txBox="1"/>
          <p:nvPr/>
        </p:nvSpPr>
        <p:spPr>
          <a:xfrm>
            <a:off x="180100" y="665250"/>
            <a:ext cx="10857300" cy="50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9</a:t>
            </a:r>
            <a:r>
              <a:rPr b="1" lang="pt-BR" sz="2600"/>
              <a:t> - Estimativas do valor da contratação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Diferentemente do Decreto 10.024/2019, a IN 73/2022 não deixa margem para o aceite de propostas cujo valor esteja acima do estimado. 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Art. 30 [...]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§ 2º Quando o primeiro colocado, </a:t>
            </a:r>
            <a:r>
              <a:rPr b="1" lang="pt-BR" sz="2600">
                <a:solidFill>
                  <a:schemeClr val="dk1"/>
                </a:solidFill>
              </a:rPr>
              <a:t>mesmo após a negociação</a:t>
            </a:r>
            <a:r>
              <a:rPr lang="pt-BR" sz="2600">
                <a:solidFill>
                  <a:schemeClr val="dk1"/>
                </a:solidFill>
              </a:rPr>
              <a:t>, for desclassificado </a:t>
            </a:r>
            <a:r>
              <a:rPr b="1" lang="pt-BR" sz="2600">
                <a:solidFill>
                  <a:schemeClr val="dk1"/>
                </a:solidFill>
              </a:rPr>
              <a:t>em razão de sua proposta permanecer acima do preço máximo ou inferior ao desconto definido para a contratação</a:t>
            </a:r>
            <a:r>
              <a:rPr lang="pt-BR" sz="2600">
                <a:solidFill>
                  <a:schemeClr val="dk1"/>
                </a:solidFill>
              </a:rPr>
              <a:t>, a negociação poderá ser feita com os demais licitantes classificados, exclusivamente por meio do sistema[...];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e542fe73f4_0_4"/>
          <p:cNvSpPr txBox="1"/>
          <p:nvPr/>
        </p:nvSpPr>
        <p:spPr>
          <a:xfrm>
            <a:off x="102325" y="665250"/>
            <a:ext cx="10935000" cy="5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refinar, se for necessário, </a:t>
            </a:r>
            <a:r>
              <a:rPr lang="pt-BR" sz="2600" u="sng">
                <a:solidFill>
                  <a:schemeClr val="dk1"/>
                </a:solidFill>
              </a:rPr>
              <a:t>a estimativa de preços ou meios de previsão</a:t>
            </a:r>
            <a:endParaRPr sz="2600" u="sng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u="sng">
                <a:solidFill>
                  <a:schemeClr val="dk1"/>
                </a:solidFill>
              </a:rPr>
              <a:t>de preços referenciais realizados nos Estudos Preliminares</a:t>
            </a:r>
            <a:r>
              <a:rPr lang="pt-BR" sz="2600">
                <a:solidFill>
                  <a:schemeClr val="dk1"/>
                </a:solidFill>
              </a:rPr>
              <a:t>, caso tenha havido coleta de novos elementos auxiliares à melhor mensuração dos valores envolvidos;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No caso de serviços DEMO, o custo estimado da contratação deve contemplar o valor máximo global e mensal, devendo ser demonstrado por meio da planilha de custos e formação de preços;</a:t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previsão de regras claras quanto à composição dos custos que impactem no valor global das propostas, principalmente no que se refere a </a:t>
            </a:r>
            <a:r>
              <a:rPr lang="pt-BR" sz="2600" u="sng">
                <a:solidFill>
                  <a:schemeClr val="dk1"/>
                </a:solidFill>
              </a:rPr>
              <a:t>regras de depreciação de equipamentos</a:t>
            </a:r>
            <a:r>
              <a:rPr lang="pt-BR" sz="2600">
                <a:solidFill>
                  <a:schemeClr val="dk1"/>
                </a:solidFill>
              </a:rPr>
              <a:t> a serem utilizados no serviço.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e4ee1c9daa_0_22"/>
          <p:cNvSpPr txBox="1"/>
          <p:nvPr>
            <p:ph type="title"/>
          </p:nvPr>
        </p:nvSpPr>
        <p:spPr>
          <a:xfrm>
            <a:off x="237825" y="261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latin typeface="Arial"/>
                <a:ea typeface="Arial"/>
                <a:cs typeface="Arial"/>
                <a:sym typeface="Arial"/>
              </a:rPr>
              <a:t>INSTRUÇÃO NORMATIVA 81/2022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e4ee1c9daa_0_22"/>
          <p:cNvSpPr txBox="1"/>
          <p:nvPr/>
        </p:nvSpPr>
        <p:spPr>
          <a:xfrm>
            <a:off x="146850" y="1356425"/>
            <a:ext cx="10441200" cy="4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Quais são as</a:t>
            </a:r>
            <a:r>
              <a:rPr lang="pt-BR" sz="3000"/>
              <a:t> </a:t>
            </a:r>
            <a:r>
              <a:rPr b="1" lang="pt-BR" sz="3000"/>
              <a:t>exceções para a sua elaboração</a:t>
            </a:r>
            <a:r>
              <a:rPr lang="pt-BR" sz="3000"/>
              <a:t>?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nos casos de contratação que mantenha todas as condições </a:t>
            </a:r>
            <a:r>
              <a:rPr lang="pt-BR" sz="2600" u="sng"/>
              <a:t>definidas em edital de licitação realizada há menos de 1 (um) ano</a:t>
            </a:r>
            <a:r>
              <a:rPr lang="pt-BR" sz="2600"/>
              <a:t>, quando se verificar que naquela licitação: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a)</a:t>
            </a:r>
            <a:r>
              <a:rPr lang="pt-BR" sz="2600"/>
              <a:t> não surgiram licitantes interessados ou não foram apresentadas propostas válidas;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b)</a:t>
            </a:r>
            <a:r>
              <a:rPr lang="pt-BR" sz="2600"/>
              <a:t> as propostas apresentadas consignaram preços manifestamente superiores aos praticados no mercado ou incompatíveis com os fixados pelos órgãos oficiais competentes;</a:t>
            </a:r>
            <a:endParaRPr sz="2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e4f46892de_0_75"/>
          <p:cNvSpPr txBox="1"/>
          <p:nvPr/>
        </p:nvSpPr>
        <p:spPr>
          <a:xfrm>
            <a:off x="180100" y="665250"/>
            <a:ext cx="10857300" cy="54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chemeClr val="dk1"/>
                </a:solidFill>
              </a:rPr>
              <a:t>10</a:t>
            </a:r>
            <a:r>
              <a:rPr b="1" lang="pt-BR" sz="2600">
                <a:solidFill>
                  <a:schemeClr val="dk1"/>
                </a:solidFill>
              </a:rPr>
              <a:t> - Adequação orçamentária</a:t>
            </a:r>
            <a:endParaRPr b="1"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&gt; atestar a adequação orçamentária, </a:t>
            </a:r>
            <a:r>
              <a:rPr b="1" lang="pt-BR" sz="2600">
                <a:solidFill>
                  <a:schemeClr val="dk1"/>
                </a:solidFill>
              </a:rPr>
              <a:t>quando não se tratar de sistema de registro de preços. </a:t>
            </a:r>
            <a:endParaRPr b="1"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“</a:t>
            </a:r>
            <a:r>
              <a:rPr lang="pt-BR" sz="2200">
                <a:solidFill>
                  <a:schemeClr val="dk1"/>
                </a:solidFill>
              </a:rPr>
              <a:t>10.1. As despesas decorrentes da presente contratação correrão à conta de recursos específicos consignados no Orçamento Geral da União”.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10.2. A contratação será atendida pela seguinte dotação: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I)	Gestão/Unidade: [...];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II)	Fonte de Recursos: [...];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III)	Programa de Trabalho: [...];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IV)	Elemento de Despesa: [...];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</a:rPr>
              <a:t>V)	Plano Interno: [...];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e4f46892de_0_79"/>
          <p:cNvSpPr txBox="1"/>
          <p:nvPr/>
        </p:nvSpPr>
        <p:spPr>
          <a:xfrm>
            <a:off x="180100" y="665250"/>
            <a:ext cx="10857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Boas práticas 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408" name="Google Shape;408;g1e4f46892de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088" y="1678299"/>
            <a:ext cx="5165325" cy="37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e4f46892de_0_84"/>
          <p:cNvSpPr txBox="1"/>
          <p:nvPr/>
        </p:nvSpPr>
        <p:spPr>
          <a:xfrm>
            <a:off x="126100" y="827250"/>
            <a:ext cx="108573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Sempre que possível, aproveitar outros modelos de termos de referência obtidos por meio do SEI, aperfeiçoando os documentos de acordo com a necessidade;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Se for o caso, </a:t>
            </a:r>
            <a:r>
              <a:rPr lang="pt-BR" sz="2600"/>
              <a:t>salvar o documento em “Modelos Favoritos”;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Caso tenha senhas de acesso, pode ser feito o aproveitamentos de termos de referência de outros órgãos, </a:t>
            </a:r>
            <a:r>
              <a:rPr b="1" lang="pt-BR" sz="2600"/>
              <a:t>ajustando e aperfeiçoando</a:t>
            </a:r>
            <a:r>
              <a:rPr lang="pt-BR" sz="2600"/>
              <a:t> os documentos de acordo com a necessidade;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No caso de materiais, verificar se os códigos de </a:t>
            </a:r>
            <a:r>
              <a:rPr b="1" lang="pt-BR" sz="2600"/>
              <a:t>CATMAT informados</a:t>
            </a:r>
            <a:r>
              <a:rPr lang="pt-BR" sz="2600"/>
              <a:t> não estão suspensos no catálogo.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 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e5349d7fd8_0_1"/>
          <p:cNvSpPr txBox="1"/>
          <p:nvPr/>
        </p:nvSpPr>
        <p:spPr>
          <a:xfrm>
            <a:off x="180100" y="665250"/>
            <a:ext cx="108573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No caso de serviços, verificar a </a:t>
            </a:r>
            <a:r>
              <a:rPr lang="pt-BR" sz="2600" u="sng"/>
              <a:t>compatibilidade do elemento de despesa do CATSER com o código cadastrado no SIORG</a:t>
            </a:r>
            <a:r>
              <a:rPr lang="pt-BR" sz="2600"/>
              <a:t>.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Ao concluir a elaboração </a:t>
            </a:r>
            <a:r>
              <a:rPr b="1" lang="pt-BR" sz="2600"/>
              <a:t>e antes de assinar o documento</a:t>
            </a:r>
            <a:r>
              <a:rPr lang="pt-BR" sz="2600"/>
              <a:t>, inserir em bloco de assinaturas para a unidade do membro de compras que participou da EPC; 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Durante a execução, fique atento às oportunidades de otimização do documento visando futuros processos; </a:t>
            </a:r>
            <a:endParaRPr sz="26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e0b92f8043_3_50"/>
          <p:cNvSpPr txBox="1"/>
          <p:nvPr>
            <p:ph idx="2" type="body"/>
          </p:nvPr>
        </p:nvSpPr>
        <p:spPr>
          <a:xfrm>
            <a:off x="1674100" y="1637250"/>
            <a:ext cx="8708400" cy="3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Fazer o básico, repetidamente bem feito, te leva à excelência. 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Surama Jurdi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4ee1c9daa_0_28"/>
          <p:cNvSpPr txBox="1"/>
          <p:nvPr>
            <p:ph type="title"/>
          </p:nvPr>
        </p:nvSpPr>
        <p:spPr>
          <a:xfrm>
            <a:off x="237825" y="261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latin typeface="Arial"/>
                <a:ea typeface="Arial"/>
                <a:cs typeface="Arial"/>
                <a:sym typeface="Arial"/>
              </a:rPr>
              <a:t>INSTRUÇÃO NORMATIVA 81/2022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1e4ee1c9daa_0_28"/>
          <p:cNvSpPr txBox="1"/>
          <p:nvPr/>
        </p:nvSpPr>
        <p:spPr>
          <a:xfrm>
            <a:off x="237825" y="1356425"/>
            <a:ext cx="10433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Quais são as</a:t>
            </a:r>
            <a:r>
              <a:rPr lang="pt-BR" sz="3000"/>
              <a:t> </a:t>
            </a:r>
            <a:r>
              <a:rPr b="1" lang="pt-BR" sz="3000"/>
              <a:t>exceções para a sua elaboração</a:t>
            </a:r>
            <a:r>
              <a:rPr lang="pt-BR" sz="3000"/>
              <a:t>?</a:t>
            </a:r>
            <a:endParaRPr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nos casos de </a:t>
            </a:r>
            <a:r>
              <a:rPr lang="pt-BR" sz="2600"/>
              <a:t>adesões a atas de registro de preços, devendo, neste caso, </a:t>
            </a:r>
            <a:r>
              <a:rPr b="1" lang="pt-BR" sz="2600"/>
              <a:t>o Estudo Técnico Preliminar conter as informações que bem caracterizam a necessidade administrativa</a:t>
            </a:r>
            <a:r>
              <a:rPr lang="pt-BR" sz="2600"/>
              <a:t> (quantitativo, local de entrega ou de prestação de serviços, etc.);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&gt; nos casos de prorrogações dos contratos de serviços e fornecimentos contínuos.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4f1b49034_0_0"/>
          <p:cNvSpPr txBox="1"/>
          <p:nvPr>
            <p:ph type="title"/>
          </p:nvPr>
        </p:nvSpPr>
        <p:spPr>
          <a:xfrm>
            <a:off x="237825" y="261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latin typeface="Arial"/>
                <a:ea typeface="Arial"/>
                <a:cs typeface="Arial"/>
                <a:sym typeface="Arial"/>
              </a:rPr>
              <a:t>INSTRUÇÃO NORMATIVA 81/2022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e4f1b49034_0_0"/>
          <p:cNvSpPr txBox="1"/>
          <p:nvPr/>
        </p:nvSpPr>
        <p:spPr>
          <a:xfrm>
            <a:off x="237825" y="1356425"/>
            <a:ext cx="102564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Onde fazer e quem são os atores envolvidos?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Art. 4º Os termos de referência deverão ser elaborados no Sistema de Termo de Referência Digital [...];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Art. 8º O termo de referência será elaborado </a:t>
            </a:r>
            <a:r>
              <a:rPr b="1" lang="pt-BR" sz="2600"/>
              <a:t>conjuntamente por servidores da área técnica e requisitante ou</a:t>
            </a:r>
            <a:r>
              <a:rPr lang="pt-BR" sz="2600"/>
              <a:t>, quando houver, pela equipe de planejamento da contratação.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e4ee1c9daa_0_34"/>
          <p:cNvSpPr txBox="1"/>
          <p:nvPr/>
        </p:nvSpPr>
        <p:spPr>
          <a:xfrm>
            <a:off x="239775" y="773100"/>
            <a:ext cx="103176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3000"/>
              <a:t>Onde fazer e quem são os atores envolvidos?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/>
              <a:t>Na UTFPR:</a:t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Os termos de referência são </a:t>
            </a:r>
            <a:r>
              <a:rPr b="1" lang="pt-BR" sz="2600"/>
              <a:t>elaborados no SEI</a:t>
            </a:r>
            <a:r>
              <a:rPr lang="pt-BR" sz="2600"/>
              <a:t> pelo setor/unidade requisitante, com auxílio da equipe de planejamento da contratação. </a:t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Em qual momento o documento deve ser elaborado?</a:t>
            </a:r>
            <a:endParaRPr b="1" sz="30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/>
              <a:t>Conforme disposto na base de conhecimento, o termo de referência  deverá ser elaborado após a </a:t>
            </a:r>
            <a:r>
              <a:rPr lang="pt-BR" sz="2600" u="sng"/>
              <a:t>definição da modalidade de contratação pela Dirplad dos Campi. </a:t>
            </a:r>
            <a:endParaRPr sz="2600" u="sn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2023-04-03T13:54:27Z</dcterms:created>
  <dc:creator>Katsuk Suemitsu</dc:creator>
</cp:coreProperties>
</file>